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3" r:id="rId2"/>
    <p:sldId id="333" r:id="rId3"/>
    <p:sldId id="334" r:id="rId4"/>
    <p:sldId id="335" r:id="rId5"/>
    <p:sldId id="336" r:id="rId6"/>
    <p:sldId id="330" r:id="rId7"/>
    <p:sldId id="337" r:id="rId8"/>
    <p:sldId id="340" r:id="rId9"/>
    <p:sldId id="338" r:id="rId10"/>
    <p:sldId id="339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" initials="J" lastIdx="1" clrIdx="0">
    <p:extLst>
      <p:ext uri="{19B8F6BF-5375-455C-9EA6-DF929625EA0E}">
        <p15:presenceInfo xmlns:p15="http://schemas.microsoft.com/office/powerpoint/2012/main" userId="Ju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2902D-55E3-FB31-3BB0-1581E93FC2CE}" v="455" dt="2021-08-24T22:05:20.803"/>
    <p1510:client id="{28CE7AD6-6204-E931-A4A9-ED1B810D1109}" v="60" dt="2021-07-08T14:37:36.341"/>
    <p1510:client id="{4CB3B570-B79B-5DAF-DA8B-F15872D63D48}" v="4" dt="2021-08-30T23:05:49.318"/>
    <p1510:client id="{58606F63-F00D-21FA-F373-A2849C01E05B}" v="1805" dt="2021-07-08T03:28:19.676"/>
    <p1510:client id="{5A984564-520B-B061-97F7-FC2C19686046}" v="192" dt="2021-08-24T03:19:36.280"/>
    <p1510:client id="{7520A86D-519B-2FDE-D70E-064DDBFD99B5}" v="2" dt="2021-08-24T22:42:52.028"/>
    <p1510:client id="{9327248F-28DE-EE16-4D5B-8AA257473EF9}" v="29" dt="2021-08-16T13:12:54.034"/>
    <p1510:client id="{9B20A041-5065-4ED4-A709-E06A1E153DAF}" v="28" dt="2021-08-20T21:46:33.142"/>
    <p1510:client id="{CC6A3CD4-BDA8-9571-8501-0657700EEA4E}" v="86" dt="2021-07-08T03:38:33.360"/>
    <p1510:client id="{D229C5B9-1E3F-9A55-0C50-180FC30B5101}" v="205" dt="2021-09-02T20:15:02.975"/>
    <p1510:client id="{F0698506-6BD6-7267-7A91-03F17ACDF735}" v="33" dt="2021-08-27T21:51:49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BA794-7E72-4F64-80F7-9F2877D7151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6143A-4CFC-44C8-9C0B-1EC9F9FD1537}">
      <dgm:prSet phldr="0"/>
      <dgm:spPr/>
      <dgm:t>
        <a:bodyPr/>
        <a:lstStyle/>
        <a:p>
          <a:pPr rtl="0"/>
          <a:r>
            <a:rPr lang="es">
              <a:latin typeface="Calibri Light" panose="020F0302020204030204"/>
            </a:rPr>
            <a:t>Big </a:t>
          </a:r>
          <a:r>
            <a:rPr lang="es"/>
            <a:t>data son activos de información de gran volumen, alta velocidad y gran variedad</a:t>
          </a:r>
          <a:r>
            <a:rPr lang="es">
              <a:latin typeface="Calibri Light" panose="020F0302020204030204"/>
            </a:rPr>
            <a:t>,</a:t>
          </a:r>
          <a:r>
            <a:rPr lang="es"/>
            <a:t> que exigen formas rentables e innovadoras de procesamiento de información para mejorar conocimiento y toma de decisiones</a:t>
          </a:r>
          <a:r>
            <a:rPr lang="es">
              <a:latin typeface="Calibri Light" panose="020F0302020204030204"/>
            </a:rPr>
            <a:t>, </a:t>
          </a:r>
          <a:r>
            <a:rPr lang="es"/>
            <a:t>Según Gartner</a:t>
          </a:r>
          <a:r>
            <a:rPr lang="es">
              <a:latin typeface="Calibri Light" panose="020F0302020204030204"/>
            </a:rPr>
            <a:t> </a:t>
          </a:r>
          <a:endParaRPr lang="en-US">
            <a:latin typeface="Calibri Light" panose="020F0302020204030204"/>
          </a:endParaRPr>
        </a:p>
      </dgm:t>
    </dgm:pt>
    <dgm:pt modelId="{6C212113-1550-4E50-A43B-ABA534A2CE76}" type="parTrans" cxnId="{B8183AA8-8CF8-41A5-AF9E-C35EE46B74A3}">
      <dgm:prSet/>
      <dgm:spPr/>
      <dgm:t>
        <a:bodyPr/>
        <a:lstStyle/>
        <a:p>
          <a:endParaRPr lang="en-US"/>
        </a:p>
      </dgm:t>
    </dgm:pt>
    <dgm:pt modelId="{54B9E657-63F5-4DD0-89BF-DA775CA7FAD2}" type="sibTrans" cxnId="{B8183AA8-8CF8-41A5-AF9E-C35EE46B74A3}">
      <dgm:prSet/>
      <dgm:spPr/>
      <dgm:t>
        <a:bodyPr/>
        <a:lstStyle/>
        <a:p>
          <a:endParaRPr lang="en-US"/>
        </a:p>
      </dgm:t>
    </dgm:pt>
    <dgm:pt modelId="{24D45395-C6FE-48C4-A015-F18DF3253095}">
      <dgm:prSet/>
      <dgm:spPr/>
      <dgm:t>
        <a:bodyPr/>
        <a:lstStyle/>
        <a:p>
          <a:r>
            <a:rPr lang="en-US" dirty="0" err="1">
              <a:latin typeface="Calibri Light" panose="020F0302020204030204"/>
            </a:rPr>
            <a:t>Usualmente</a:t>
          </a:r>
          <a:r>
            <a:rPr lang="en-US" dirty="0"/>
            <a:t> </a:t>
          </a:r>
          <a:r>
            <a:rPr lang="en-US" dirty="0" err="1">
              <a:latin typeface="Calibri Light" panose="020F0302020204030204"/>
            </a:rPr>
            <a:t>desestructurados</a:t>
          </a:r>
          <a:endParaRPr lang="en-US" dirty="0">
            <a:latin typeface="Calibri Light" panose="020F0302020204030204"/>
          </a:endParaRPr>
        </a:p>
      </dgm:t>
    </dgm:pt>
    <dgm:pt modelId="{1E3130C9-A297-4632-AB0F-3CE7B80F788F}" type="parTrans" cxnId="{DD83445C-EB29-4392-8752-D04A70E3908B}">
      <dgm:prSet/>
      <dgm:spPr/>
      <dgm:t>
        <a:bodyPr/>
        <a:lstStyle/>
        <a:p>
          <a:endParaRPr lang="en-US"/>
        </a:p>
      </dgm:t>
    </dgm:pt>
    <dgm:pt modelId="{19CFE9B8-6615-441A-AA8A-59457394B808}" type="sibTrans" cxnId="{DD83445C-EB29-4392-8752-D04A70E3908B}">
      <dgm:prSet/>
      <dgm:spPr/>
      <dgm:t>
        <a:bodyPr/>
        <a:lstStyle/>
        <a:p>
          <a:endParaRPr lang="en-US"/>
        </a:p>
      </dgm:t>
    </dgm:pt>
    <dgm:pt modelId="{72D864F2-1D6D-4125-9A98-61833584C285}">
      <dgm:prSet/>
      <dgm:spPr/>
      <dgm:t>
        <a:bodyPr/>
        <a:lstStyle/>
        <a:p>
          <a:r>
            <a:rPr lang="en-US" dirty="0" err="1"/>
            <a:t>Posteos</a:t>
          </a:r>
          <a:r>
            <a:rPr lang="en-US" dirty="0"/>
            <a:t> de redes </a:t>
          </a:r>
          <a:r>
            <a:rPr lang="en-US" dirty="0" err="1"/>
            <a:t>sociales</a:t>
          </a:r>
          <a:endParaRPr lang="en-US" dirty="0"/>
        </a:p>
      </dgm:t>
    </dgm:pt>
    <dgm:pt modelId="{EDAFEC9D-2679-4DAE-A46B-313F548BD7F3}" type="parTrans" cxnId="{7DDCB3E9-50E6-48EC-8797-41CC080D02A1}">
      <dgm:prSet/>
      <dgm:spPr/>
      <dgm:t>
        <a:bodyPr/>
        <a:lstStyle/>
        <a:p>
          <a:endParaRPr lang="en-US"/>
        </a:p>
      </dgm:t>
    </dgm:pt>
    <dgm:pt modelId="{58BFCB0F-3988-491A-9624-B593C6E2C1E1}" type="sibTrans" cxnId="{7DDCB3E9-50E6-48EC-8797-41CC080D02A1}">
      <dgm:prSet/>
      <dgm:spPr/>
      <dgm:t>
        <a:bodyPr/>
        <a:lstStyle/>
        <a:p>
          <a:endParaRPr lang="en-US"/>
        </a:p>
      </dgm:t>
    </dgm:pt>
    <dgm:pt modelId="{B58E7C96-16F7-4CB8-8BA6-445CDC92ED89}">
      <dgm:prSet/>
      <dgm:spPr/>
      <dgm:t>
        <a:bodyPr/>
        <a:lstStyle/>
        <a:p>
          <a:r>
            <a:rPr lang="en-US"/>
            <a:t>Correos </a:t>
          </a:r>
          <a:r>
            <a:rPr lang="en-US" err="1"/>
            <a:t>electrónicos</a:t>
          </a:r>
          <a:endParaRPr lang="en-US"/>
        </a:p>
      </dgm:t>
    </dgm:pt>
    <dgm:pt modelId="{6A154A1B-FB80-4FC2-857A-0A9C60BBA2CB}" type="parTrans" cxnId="{6CF1ADA5-A35A-4046-80D6-DBBAE94613A4}">
      <dgm:prSet/>
      <dgm:spPr/>
      <dgm:t>
        <a:bodyPr/>
        <a:lstStyle/>
        <a:p>
          <a:endParaRPr lang="en-US"/>
        </a:p>
      </dgm:t>
    </dgm:pt>
    <dgm:pt modelId="{7DFF5221-75D1-4A87-BD9A-517527C1C82B}" type="sibTrans" cxnId="{6CF1ADA5-A35A-4046-80D6-DBBAE94613A4}">
      <dgm:prSet/>
      <dgm:spPr/>
      <dgm:t>
        <a:bodyPr/>
        <a:lstStyle/>
        <a:p>
          <a:endParaRPr lang="en-US"/>
        </a:p>
      </dgm:t>
    </dgm:pt>
    <dgm:pt modelId="{875E18D4-7901-439A-9349-46CFF3CE6320}">
      <dgm:prSet/>
      <dgm:spPr/>
      <dgm:t>
        <a:bodyPr/>
        <a:lstStyle/>
        <a:p>
          <a:r>
            <a:rPr lang="en-US" err="1"/>
            <a:t>Archivos</a:t>
          </a:r>
          <a:r>
            <a:rPr lang="en-US"/>
            <a:t> </a:t>
          </a:r>
          <a:r>
            <a:rPr lang="en-US" err="1"/>
            <a:t>electronicos</a:t>
          </a:r>
          <a:r>
            <a:rPr lang="en-US"/>
            <a:t> con </a:t>
          </a:r>
          <a:r>
            <a:rPr lang="en-US" err="1"/>
            <a:t>contenido</a:t>
          </a:r>
          <a:r>
            <a:rPr lang="en-US"/>
            <a:t> multimedia</a:t>
          </a:r>
        </a:p>
      </dgm:t>
    </dgm:pt>
    <dgm:pt modelId="{C6A0BB14-F623-4943-A6B2-5CB1CF2AD75C}" type="parTrans" cxnId="{0331C2BE-F62E-40B7-8F32-DBA806AF35E0}">
      <dgm:prSet/>
      <dgm:spPr/>
      <dgm:t>
        <a:bodyPr/>
        <a:lstStyle/>
        <a:p>
          <a:endParaRPr lang="en-US"/>
        </a:p>
      </dgm:t>
    </dgm:pt>
    <dgm:pt modelId="{BDB0A4D9-AFF0-49D8-ACA8-441FEBAB8EBD}" type="sibTrans" cxnId="{0331C2BE-F62E-40B7-8F32-DBA806AF35E0}">
      <dgm:prSet/>
      <dgm:spPr/>
      <dgm:t>
        <a:bodyPr/>
        <a:lstStyle/>
        <a:p>
          <a:endParaRPr lang="en-US"/>
        </a:p>
      </dgm:t>
    </dgm:pt>
    <dgm:pt modelId="{43ACF3B2-F16B-442B-8E42-0993ACBC9B35}">
      <dgm:prSet/>
      <dgm:spPr/>
      <dgm:t>
        <a:bodyPr/>
        <a:lstStyle/>
        <a:p>
          <a:r>
            <a:rPr lang="en-US" err="1"/>
            <a:t>Consultas</a:t>
          </a:r>
          <a:r>
            <a:rPr lang="en-US"/>
            <a:t> de </a:t>
          </a:r>
          <a:r>
            <a:rPr lang="en-US" err="1"/>
            <a:t>motores</a:t>
          </a:r>
          <a:r>
            <a:rPr lang="en-US"/>
            <a:t> de </a:t>
          </a:r>
          <a:r>
            <a:rPr lang="en-US" err="1"/>
            <a:t>búsqueda</a:t>
          </a:r>
          <a:endParaRPr lang="en-US"/>
        </a:p>
      </dgm:t>
    </dgm:pt>
    <dgm:pt modelId="{4AE3623E-71D3-48A3-B8D4-B582D8E0213A}" type="parTrans" cxnId="{68C040B9-EEDD-4683-909C-9DA58FB7A695}">
      <dgm:prSet/>
      <dgm:spPr/>
      <dgm:t>
        <a:bodyPr/>
        <a:lstStyle/>
        <a:p>
          <a:endParaRPr lang="en-US"/>
        </a:p>
      </dgm:t>
    </dgm:pt>
    <dgm:pt modelId="{D52DDA67-DF83-464F-9136-C70E463346B6}" type="sibTrans" cxnId="{68C040B9-EEDD-4683-909C-9DA58FB7A695}">
      <dgm:prSet/>
      <dgm:spPr/>
      <dgm:t>
        <a:bodyPr/>
        <a:lstStyle/>
        <a:p>
          <a:endParaRPr lang="en-US"/>
        </a:p>
      </dgm:t>
    </dgm:pt>
    <dgm:pt modelId="{464E9757-7B83-47D8-B27D-3E52A24BCC6A}">
      <dgm:prSet/>
      <dgm:spPr/>
      <dgm:t>
        <a:bodyPr/>
        <a:lstStyle/>
        <a:p>
          <a:r>
            <a:rPr lang="en-US"/>
            <a:t>Datos de </a:t>
          </a:r>
          <a:r>
            <a:rPr lang="en-US" err="1"/>
            <a:t>sensores</a:t>
          </a:r>
          <a:r>
            <a:rPr lang="en-US"/>
            <a:t> de </a:t>
          </a:r>
          <a:r>
            <a:rPr lang="en-US" err="1"/>
            <a:t>distintos</a:t>
          </a:r>
          <a:r>
            <a:rPr lang="en-US"/>
            <a:t> </a:t>
          </a:r>
          <a:r>
            <a:rPr lang="en-US" err="1"/>
            <a:t>tipos</a:t>
          </a:r>
          <a:endParaRPr lang="en-US"/>
        </a:p>
      </dgm:t>
    </dgm:pt>
    <dgm:pt modelId="{F2D8AC37-FBB6-4984-ACF6-B444436FD10F}" type="parTrans" cxnId="{844846CE-78E9-40EC-918C-D803FD04DAD9}">
      <dgm:prSet/>
      <dgm:spPr/>
      <dgm:t>
        <a:bodyPr/>
        <a:lstStyle/>
        <a:p>
          <a:endParaRPr lang="en-US"/>
        </a:p>
      </dgm:t>
    </dgm:pt>
    <dgm:pt modelId="{5CC5EBFD-AE49-4AF7-B345-CCA74A0132D4}" type="sibTrans" cxnId="{844846CE-78E9-40EC-918C-D803FD04DAD9}">
      <dgm:prSet/>
      <dgm:spPr/>
      <dgm:t>
        <a:bodyPr/>
        <a:lstStyle/>
        <a:p>
          <a:endParaRPr lang="en-US"/>
        </a:p>
      </dgm:t>
    </dgm:pt>
    <dgm:pt modelId="{255C4F84-889C-4D80-9989-A1D1A806C0AD}">
      <dgm:prSet/>
      <dgm:spPr/>
      <dgm:t>
        <a:bodyPr/>
        <a:lstStyle/>
        <a:p>
          <a:r>
            <a:rPr lang="en-US"/>
            <a:t>Ventas, etc</a:t>
          </a:r>
          <a:r>
            <a:rPr lang="en-US">
              <a:latin typeface="Calibri Light" panose="020F0302020204030204"/>
            </a:rPr>
            <a:t>,</a:t>
          </a:r>
          <a:r>
            <a:rPr lang="en-US"/>
            <a:t> </a:t>
          </a:r>
          <a:r>
            <a:rPr lang="en-US" err="1"/>
            <a:t>etc</a:t>
          </a:r>
          <a:endParaRPr lang="en-US"/>
        </a:p>
      </dgm:t>
    </dgm:pt>
    <dgm:pt modelId="{045DE9FF-A5A6-4246-BB26-0A5C6580FB6E}" type="parTrans" cxnId="{3BC39590-5D65-48D6-8CD2-4EEA2A7B547F}">
      <dgm:prSet/>
      <dgm:spPr/>
      <dgm:t>
        <a:bodyPr/>
        <a:lstStyle/>
        <a:p>
          <a:endParaRPr lang="en-US"/>
        </a:p>
      </dgm:t>
    </dgm:pt>
    <dgm:pt modelId="{2E3EB0D0-70BB-4C75-9D28-75B78C3CA4D4}" type="sibTrans" cxnId="{3BC39590-5D65-48D6-8CD2-4EEA2A7B547F}">
      <dgm:prSet/>
      <dgm:spPr/>
      <dgm:t>
        <a:bodyPr/>
        <a:lstStyle/>
        <a:p>
          <a:endParaRPr lang="en-US"/>
        </a:p>
      </dgm:t>
    </dgm:pt>
    <dgm:pt modelId="{AAECE016-C38A-4BE7-935C-FF9B2DB2B724}">
      <dgm:prSet phldr="0"/>
      <dgm:spPr/>
      <dgm:t>
        <a:bodyPr/>
        <a:lstStyle/>
        <a:p>
          <a:r>
            <a:rPr lang="en-US" dirty="0" err="1">
              <a:latin typeface="Calibri Light" panose="020F0302020204030204"/>
            </a:rPr>
            <a:t>Pueden</a:t>
          </a:r>
          <a:r>
            <a:rPr lang="en-US" dirty="0"/>
            <a:t> ser </a:t>
          </a:r>
          <a:r>
            <a:rPr lang="en-US" dirty="0" err="1"/>
            <a:t>originados</a:t>
          </a:r>
          <a:r>
            <a:rPr lang="en-US" dirty="0"/>
            <a:t> </a:t>
          </a:r>
          <a:r>
            <a:rPr lang="en-US" dirty="0" err="1"/>
            <a:t>desde</a:t>
          </a:r>
          <a:r>
            <a:rPr lang="en-US" dirty="0"/>
            <a:t> una gran </a:t>
          </a:r>
          <a:r>
            <a:rPr lang="en-US" dirty="0" err="1"/>
            <a:t>variedad</a:t>
          </a:r>
          <a:r>
            <a:rPr lang="en-US" dirty="0"/>
            <a:t> de </a:t>
          </a:r>
          <a:r>
            <a:rPr lang="en-US" dirty="0" err="1"/>
            <a:t>fuentes</a:t>
          </a:r>
          <a:endParaRPr lang="en-US" dirty="0"/>
        </a:p>
      </dgm:t>
    </dgm:pt>
    <dgm:pt modelId="{725390F3-D79C-4AF0-A8C6-C783EF3511C5}" type="parTrans" cxnId="{26764EAA-740D-47EC-81F5-36F520C71185}">
      <dgm:prSet/>
      <dgm:spPr/>
      <dgm:t>
        <a:bodyPr/>
        <a:lstStyle/>
        <a:p>
          <a:endParaRPr lang="es-ES"/>
        </a:p>
      </dgm:t>
    </dgm:pt>
    <dgm:pt modelId="{30DACD19-AE75-4973-AA53-5AD5AD7794CC}" type="sibTrans" cxnId="{26764EAA-740D-47EC-81F5-36F520C71185}">
      <dgm:prSet/>
      <dgm:spPr/>
      <dgm:t>
        <a:bodyPr/>
        <a:lstStyle/>
        <a:p>
          <a:endParaRPr lang="es-ES"/>
        </a:p>
      </dgm:t>
    </dgm:pt>
    <dgm:pt modelId="{241B85D9-9AB0-4945-81CC-8966E6A304CA}">
      <dgm:prSet phldr="0"/>
      <dgm:spPr/>
      <dgm:t>
        <a:bodyPr/>
        <a:lstStyle/>
        <a:p>
          <a:pPr rtl="0"/>
          <a:endParaRPr lang="en-US" dirty="0">
            <a:latin typeface="Calibri Light" panose="020F0302020204030204"/>
          </a:endParaRPr>
        </a:p>
      </dgm:t>
    </dgm:pt>
    <dgm:pt modelId="{8DBB5026-06E8-4AF2-A845-BEC5A82C28D2}" type="parTrans" cxnId="{9F80F3E7-AF1B-4E94-9373-A6472E183B42}">
      <dgm:prSet/>
      <dgm:spPr/>
      <dgm:t>
        <a:bodyPr/>
        <a:lstStyle/>
        <a:p>
          <a:endParaRPr lang="es-ES"/>
        </a:p>
      </dgm:t>
    </dgm:pt>
    <dgm:pt modelId="{251F5047-90CF-446F-B535-3F86AF23C1D2}" type="sibTrans" cxnId="{9F80F3E7-AF1B-4E94-9373-A6472E183B42}">
      <dgm:prSet/>
      <dgm:spPr/>
      <dgm:t>
        <a:bodyPr/>
        <a:lstStyle/>
        <a:p>
          <a:endParaRPr lang="es-ES"/>
        </a:p>
      </dgm:t>
    </dgm:pt>
    <dgm:pt modelId="{EE9CDAB4-09FE-4B1F-9C78-B601DEE8B426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E97FC68B-3AEA-4EF0-BFA1-4FADE6378B91}" type="parTrans" cxnId="{7FEE6B3C-0AC0-43A7-98C1-98CA27277452}">
      <dgm:prSet/>
      <dgm:spPr/>
      <dgm:t>
        <a:bodyPr/>
        <a:lstStyle/>
        <a:p>
          <a:endParaRPr lang="es-ES"/>
        </a:p>
      </dgm:t>
    </dgm:pt>
    <dgm:pt modelId="{5836D40E-2EF0-4756-84F6-7F5083C71DF3}" type="sibTrans" cxnId="{7FEE6B3C-0AC0-43A7-98C1-98CA27277452}">
      <dgm:prSet/>
      <dgm:spPr/>
      <dgm:t>
        <a:bodyPr/>
        <a:lstStyle/>
        <a:p>
          <a:endParaRPr lang="es-ES"/>
        </a:p>
      </dgm:t>
    </dgm:pt>
    <dgm:pt modelId="{07AA1533-03D1-4F16-A55A-5639FFDC8F8E}" type="pres">
      <dgm:prSet presAssocID="{155BA794-7E72-4F64-80F7-9F2877D71512}" presName="linear" presStyleCnt="0">
        <dgm:presLayoutVars>
          <dgm:animLvl val="lvl"/>
          <dgm:resizeHandles val="exact"/>
        </dgm:presLayoutVars>
      </dgm:prSet>
      <dgm:spPr/>
    </dgm:pt>
    <dgm:pt modelId="{4780BAC4-3503-4268-9CD5-868B12BEB1A9}" type="pres">
      <dgm:prSet presAssocID="{EC56143A-4CFC-44C8-9C0B-1EC9F9FD1537}" presName="parentText" presStyleLbl="node1" presStyleIdx="0" presStyleCnt="1" custLinFactNeighborX="250" custLinFactNeighborY="-11473">
        <dgm:presLayoutVars>
          <dgm:chMax val="0"/>
          <dgm:bulletEnabled val="1"/>
        </dgm:presLayoutVars>
      </dgm:prSet>
      <dgm:spPr/>
    </dgm:pt>
    <dgm:pt modelId="{885F0BD1-1C0F-42E9-BE47-66DEE3DCFA17}" type="pres">
      <dgm:prSet presAssocID="{EC56143A-4CFC-44C8-9C0B-1EC9F9FD153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8963C00-ACDB-4E2C-8E08-78D9B1176930}" type="presOf" srcId="{72D864F2-1D6D-4125-9A98-61833584C285}" destId="{885F0BD1-1C0F-42E9-BE47-66DEE3DCFA17}" srcOrd="0" destOrd="4" presId="urn:microsoft.com/office/officeart/2005/8/layout/vList2"/>
    <dgm:cxn modelId="{D5212815-FA8A-485C-BE14-D660D56AF577}" type="presOf" srcId="{24D45395-C6FE-48C4-A015-F18DF3253095}" destId="{885F0BD1-1C0F-42E9-BE47-66DEE3DCFA17}" srcOrd="0" destOrd="1" presId="urn:microsoft.com/office/officeart/2005/8/layout/vList2"/>
    <dgm:cxn modelId="{A6BBAE2B-6F78-49E5-92B0-02D347D18243}" type="presOf" srcId="{875E18D4-7901-439A-9349-46CFF3CE6320}" destId="{885F0BD1-1C0F-42E9-BE47-66DEE3DCFA17}" srcOrd="0" destOrd="6" presId="urn:microsoft.com/office/officeart/2005/8/layout/vList2"/>
    <dgm:cxn modelId="{ABA2502F-B7F2-4CF4-8DF9-461C70C2D5B2}" type="presOf" srcId="{155BA794-7E72-4F64-80F7-9F2877D71512}" destId="{07AA1533-03D1-4F16-A55A-5639FFDC8F8E}" srcOrd="0" destOrd="0" presId="urn:microsoft.com/office/officeart/2005/8/layout/vList2"/>
    <dgm:cxn modelId="{EB62FB2F-B30B-4C65-8278-62268E4CC4F3}" type="presOf" srcId="{464E9757-7B83-47D8-B27D-3E52A24BCC6A}" destId="{885F0BD1-1C0F-42E9-BE47-66DEE3DCFA17}" srcOrd="0" destOrd="8" presId="urn:microsoft.com/office/officeart/2005/8/layout/vList2"/>
    <dgm:cxn modelId="{590C9433-AF12-4741-9C87-0480EC1C7F7D}" type="presOf" srcId="{43ACF3B2-F16B-442B-8E42-0993ACBC9B35}" destId="{885F0BD1-1C0F-42E9-BE47-66DEE3DCFA17}" srcOrd="0" destOrd="7" presId="urn:microsoft.com/office/officeart/2005/8/layout/vList2"/>
    <dgm:cxn modelId="{9564983B-8ECF-442D-97C9-D90AA6052BEF}" type="presOf" srcId="{255C4F84-889C-4D80-9989-A1D1A806C0AD}" destId="{885F0BD1-1C0F-42E9-BE47-66DEE3DCFA17}" srcOrd="0" destOrd="9" presId="urn:microsoft.com/office/officeart/2005/8/layout/vList2"/>
    <dgm:cxn modelId="{7FEE6B3C-0AC0-43A7-98C1-98CA27277452}" srcId="{EC56143A-4CFC-44C8-9C0B-1EC9F9FD1537}" destId="{EE9CDAB4-09FE-4B1F-9C78-B601DEE8B426}" srcOrd="0" destOrd="0" parTransId="{E97FC68B-3AEA-4EF0-BFA1-4FADE6378B91}" sibTransId="{5836D40E-2EF0-4756-84F6-7F5083C71DF3}"/>
    <dgm:cxn modelId="{DD83445C-EB29-4392-8752-D04A70E3908B}" srcId="{EC56143A-4CFC-44C8-9C0B-1EC9F9FD1537}" destId="{24D45395-C6FE-48C4-A015-F18DF3253095}" srcOrd="1" destOrd="0" parTransId="{1E3130C9-A297-4632-AB0F-3CE7B80F788F}" sibTransId="{19CFE9B8-6615-441A-AA8A-59457394B808}"/>
    <dgm:cxn modelId="{C5B76447-7D03-4E3C-9024-4307F3B2AA7F}" type="presOf" srcId="{EE9CDAB4-09FE-4B1F-9C78-B601DEE8B426}" destId="{885F0BD1-1C0F-42E9-BE47-66DEE3DCFA17}" srcOrd="0" destOrd="0" presId="urn:microsoft.com/office/officeart/2005/8/layout/vList2"/>
    <dgm:cxn modelId="{7A215950-DEF6-46A0-A6B6-8408BD1156EA}" type="presOf" srcId="{AAECE016-C38A-4BE7-935C-FF9B2DB2B724}" destId="{885F0BD1-1C0F-42E9-BE47-66DEE3DCFA17}" srcOrd="0" destOrd="2" presId="urn:microsoft.com/office/officeart/2005/8/layout/vList2"/>
    <dgm:cxn modelId="{3BC39590-5D65-48D6-8CD2-4EEA2A7B547F}" srcId="{AAECE016-C38A-4BE7-935C-FF9B2DB2B724}" destId="{255C4F84-889C-4D80-9989-A1D1A806C0AD}" srcOrd="6" destOrd="0" parTransId="{045DE9FF-A5A6-4246-BB26-0A5C6580FB6E}" sibTransId="{2E3EB0D0-70BB-4C75-9D28-75B78C3CA4D4}"/>
    <dgm:cxn modelId="{0D5400A1-61A6-4C6E-9B90-B82715A206DF}" type="presOf" srcId="{B58E7C96-16F7-4CB8-8BA6-445CDC92ED89}" destId="{885F0BD1-1C0F-42E9-BE47-66DEE3DCFA17}" srcOrd="0" destOrd="5" presId="urn:microsoft.com/office/officeart/2005/8/layout/vList2"/>
    <dgm:cxn modelId="{6CF1ADA5-A35A-4046-80D6-DBBAE94613A4}" srcId="{AAECE016-C38A-4BE7-935C-FF9B2DB2B724}" destId="{B58E7C96-16F7-4CB8-8BA6-445CDC92ED89}" srcOrd="2" destOrd="0" parTransId="{6A154A1B-FB80-4FC2-857A-0A9C60BBA2CB}" sibTransId="{7DFF5221-75D1-4A87-BD9A-517527C1C82B}"/>
    <dgm:cxn modelId="{B8183AA8-8CF8-41A5-AF9E-C35EE46B74A3}" srcId="{155BA794-7E72-4F64-80F7-9F2877D71512}" destId="{EC56143A-4CFC-44C8-9C0B-1EC9F9FD1537}" srcOrd="0" destOrd="0" parTransId="{6C212113-1550-4E50-A43B-ABA534A2CE76}" sibTransId="{54B9E657-63F5-4DD0-89BF-DA775CA7FAD2}"/>
    <dgm:cxn modelId="{26764EAA-740D-47EC-81F5-36F520C71185}" srcId="{EC56143A-4CFC-44C8-9C0B-1EC9F9FD1537}" destId="{AAECE016-C38A-4BE7-935C-FF9B2DB2B724}" srcOrd="2" destOrd="0" parTransId="{725390F3-D79C-4AF0-A8C6-C783EF3511C5}" sibTransId="{30DACD19-AE75-4973-AA53-5AD5AD7794CC}"/>
    <dgm:cxn modelId="{68C040B9-EEDD-4683-909C-9DA58FB7A695}" srcId="{AAECE016-C38A-4BE7-935C-FF9B2DB2B724}" destId="{43ACF3B2-F16B-442B-8E42-0993ACBC9B35}" srcOrd="4" destOrd="0" parTransId="{4AE3623E-71D3-48A3-B8D4-B582D8E0213A}" sibTransId="{D52DDA67-DF83-464F-9136-C70E463346B6}"/>
    <dgm:cxn modelId="{0331C2BE-F62E-40B7-8F32-DBA806AF35E0}" srcId="{AAECE016-C38A-4BE7-935C-FF9B2DB2B724}" destId="{875E18D4-7901-439A-9349-46CFF3CE6320}" srcOrd="3" destOrd="0" parTransId="{C6A0BB14-F623-4943-A6B2-5CB1CF2AD75C}" sibTransId="{BDB0A4D9-AFF0-49D8-ACA8-441FEBAB8EBD}"/>
    <dgm:cxn modelId="{844846CE-78E9-40EC-918C-D803FD04DAD9}" srcId="{AAECE016-C38A-4BE7-935C-FF9B2DB2B724}" destId="{464E9757-7B83-47D8-B27D-3E52A24BCC6A}" srcOrd="5" destOrd="0" parTransId="{F2D8AC37-FBB6-4984-ACF6-B444436FD10F}" sibTransId="{5CC5EBFD-AE49-4AF7-B345-CCA74A0132D4}"/>
    <dgm:cxn modelId="{D82E6CE5-2C49-4905-90C8-536FDF8D3D27}" type="presOf" srcId="{EC56143A-4CFC-44C8-9C0B-1EC9F9FD1537}" destId="{4780BAC4-3503-4268-9CD5-868B12BEB1A9}" srcOrd="0" destOrd="0" presId="urn:microsoft.com/office/officeart/2005/8/layout/vList2"/>
    <dgm:cxn modelId="{9F80F3E7-AF1B-4E94-9373-A6472E183B42}" srcId="{AAECE016-C38A-4BE7-935C-FF9B2DB2B724}" destId="{241B85D9-9AB0-4945-81CC-8966E6A304CA}" srcOrd="0" destOrd="0" parTransId="{8DBB5026-06E8-4AF2-A845-BEC5A82C28D2}" sibTransId="{251F5047-90CF-446F-B535-3F86AF23C1D2}"/>
    <dgm:cxn modelId="{7DDCB3E9-50E6-48EC-8797-41CC080D02A1}" srcId="{AAECE016-C38A-4BE7-935C-FF9B2DB2B724}" destId="{72D864F2-1D6D-4125-9A98-61833584C285}" srcOrd="1" destOrd="0" parTransId="{EDAFEC9D-2679-4DAE-A46B-313F548BD7F3}" sibTransId="{58BFCB0F-3988-491A-9624-B593C6E2C1E1}"/>
    <dgm:cxn modelId="{062CD7EB-BF50-4AB3-8050-DD39F5901D3D}" type="presOf" srcId="{241B85D9-9AB0-4945-81CC-8966E6A304CA}" destId="{885F0BD1-1C0F-42E9-BE47-66DEE3DCFA17}" srcOrd="0" destOrd="3" presId="urn:microsoft.com/office/officeart/2005/8/layout/vList2"/>
    <dgm:cxn modelId="{CDF4CEF5-942E-4D05-9F1C-9CCA8026A874}" type="presParOf" srcId="{07AA1533-03D1-4F16-A55A-5639FFDC8F8E}" destId="{4780BAC4-3503-4268-9CD5-868B12BEB1A9}" srcOrd="0" destOrd="0" presId="urn:microsoft.com/office/officeart/2005/8/layout/vList2"/>
    <dgm:cxn modelId="{D626D501-A844-494D-9BB3-FD0F5013B381}" type="presParOf" srcId="{07AA1533-03D1-4F16-A55A-5639FFDC8F8E}" destId="{885F0BD1-1C0F-42E9-BE47-66DEE3DCFA1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BAC4-3503-4268-9CD5-868B12BEB1A9}">
      <dsp:nvSpPr>
        <dsp:cNvPr id="0" name=""/>
        <dsp:cNvSpPr/>
      </dsp:nvSpPr>
      <dsp:spPr>
        <a:xfrm>
          <a:off x="0" y="0"/>
          <a:ext cx="10905066" cy="1209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200" kern="1200">
              <a:latin typeface="Calibri Light" panose="020F0302020204030204"/>
            </a:rPr>
            <a:t>Big </a:t>
          </a:r>
          <a:r>
            <a:rPr lang="es" sz="2200" kern="1200"/>
            <a:t>data son activos de información de gran volumen, alta velocidad y gran variedad</a:t>
          </a:r>
          <a:r>
            <a:rPr lang="es" sz="2200" kern="1200">
              <a:latin typeface="Calibri Light" panose="020F0302020204030204"/>
            </a:rPr>
            <a:t>,</a:t>
          </a:r>
          <a:r>
            <a:rPr lang="es" sz="2200" kern="1200"/>
            <a:t> que exigen formas rentables e innovadoras de procesamiento de información para mejorar conocimiento y toma de decisiones</a:t>
          </a:r>
          <a:r>
            <a:rPr lang="es" sz="2200" kern="1200">
              <a:latin typeface="Calibri Light" panose="020F0302020204030204"/>
            </a:rPr>
            <a:t>, </a:t>
          </a:r>
          <a:r>
            <a:rPr lang="es" sz="2200" kern="1200"/>
            <a:t>Según Gartner</a:t>
          </a:r>
          <a:r>
            <a:rPr lang="es" sz="2200" kern="1200">
              <a:latin typeface="Calibri Light" panose="020F0302020204030204"/>
            </a:rPr>
            <a:t> </a:t>
          </a:r>
          <a:endParaRPr lang="en-US" sz="2200" kern="1200">
            <a:latin typeface="Calibri Light" panose="020F0302020204030204"/>
          </a:endParaRPr>
        </a:p>
      </dsp:txBody>
      <dsp:txXfrm>
        <a:off x="59057" y="59057"/>
        <a:ext cx="10786952" cy="1091666"/>
      </dsp:txXfrm>
    </dsp:sp>
    <dsp:sp modelId="{885F0BD1-1C0F-42E9-BE47-66DEE3DCFA17}">
      <dsp:nvSpPr>
        <dsp:cNvPr id="0" name=""/>
        <dsp:cNvSpPr/>
      </dsp:nvSpPr>
      <dsp:spPr>
        <a:xfrm>
          <a:off x="0" y="1344601"/>
          <a:ext cx="10905066" cy="291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236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>
            <a:latin typeface="Calibri Light" panose="020F030202020403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 err="1">
              <a:latin typeface="Calibri Light" panose="020F0302020204030204"/>
            </a:rPr>
            <a:t>Usualmente</a:t>
          </a:r>
          <a:r>
            <a:rPr lang="en-US" sz="1700" kern="1200" dirty="0"/>
            <a:t> </a:t>
          </a:r>
          <a:r>
            <a:rPr lang="en-US" sz="1700" kern="1200" dirty="0" err="1">
              <a:latin typeface="Calibri Light" panose="020F0302020204030204"/>
            </a:rPr>
            <a:t>desestructurados</a:t>
          </a:r>
          <a:endParaRPr lang="en-US" sz="1700" kern="1200" dirty="0">
            <a:latin typeface="Calibri Light" panose="020F0302020204030204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 err="1">
              <a:latin typeface="Calibri Light" panose="020F0302020204030204"/>
            </a:rPr>
            <a:t>Pueden</a:t>
          </a:r>
          <a:r>
            <a:rPr lang="en-US" sz="1700" kern="1200" dirty="0"/>
            <a:t> ser </a:t>
          </a:r>
          <a:r>
            <a:rPr lang="en-US" sz="1700" kern="1200" dirty="0" err="1"/>
            <a:t>originados</a:t>
          </a:r>
          <a:r>
            <a:rPr lang="en-US" sz="1700" kern="1200" dirty="0"/>
            <a:t> </a:t>
          </a:r>
          <a:r>
            <a:rPr lang="en-US" sz="1700" kern="1200" dirty="0" err="1"/>
            <a:t>desde</a:t>
          </a:r>
          <a:r>
            <a:rPr lang="en-US" sz="1700" kern="1200" dirty="0"/>
            <a:t> una gran </a:t>
          </a:r>
          <a:r>
            <a:rPr lang="en-US" sz="1700" kern="1200" dirty="0" err="1"/>
            <a:t>variedad</a:t>
          </a:r>
          <a:r>
            <a:rPr lang="en-US" sz="1700" kern="1200" dirty="0"/>
            <a:t> de </a:t>
          </a:r>
          <a:r>
            <a:rPr lang="en-US" sz="1700" kern="1200" dirty="0" err="1"/>
            <a:t>fuentes</a:t>
          </a:r>
          <a:endParaRPr lang="en-US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>
            <a:latin typeface="Calibri Light" panose="020F0302020204030204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 err="1"/>
            <a:t>Posteos</a:t>
          </a:r>
          <a:r>
            <a:rPr lang="en-US" sz="1700" kern="1200" dirty="0"/>
            <a:t> de redes </a:t>
          </a:r>
          <a:r>
            <a:rPr lang="en-US" sz="1700" kern="1200" dirty="0" err="1"/>
            <a:t>sociales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Correos </a:t>
          </a:r>
          <a:r>
            <a:rPr lang="en-US" sz="1700" kern="1200" err="1"/>
            <a:t>electrónicos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err="1"/>
            <a:t>Archivos</a:t>
          </a:r>
          <a:r>
            <a:rPr lang="en-US" sz="1700" kern="1200"/>
            <a:t> </a:t>
          </a:r>
          <a:r>
            <a:rPr lang="en-US" sz="1700" kern="1200" err="1"/>
            <a:t>electronicos</a:t>
          </a:r>
          <a:r>
            <a:rPr lang="en-US" sz="1700" kern="1200"/>
            <a:t> con </a:t>
          </a:r>
          <a:r>
            <a:rPr lang="en-US" sz="1700" kern="1200" err="1"/>
            <a:t>contenido</a:t>
          </a:r>
          <a:r>
            <a:rPr lang="en-US" sz="1700" kern="1200"/>
            <a:t> multimedia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err="1"/>
            <a:t>Consultas</a:t>
          </a:r>
          <a:r>
            <a:rPr lang="en-US" sz="1700" kern="1200"/>
            <a:t> de </a:t>
          </a:r>
          <a:r>
            <a:rPr lang="en-US" sz="1700" kern="1200" err="1"/>
            <a:t>motores</a:t>
          </a:r>
          <a:r>
            <a:rPr lang="en-US" sz="1700" kern="1200"/>
            <a:t> de </a:t>
          </a:r>
          <a:r>
            <a:rPr lang="en-US" sz="1700" kern="1200" err="1"/>
            <a:t>búsqueda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Datos de </a:t>
          </a:r>
          <a:r>
            <a:rPr lang="en-US" sz="1700" kern="1200" err="1"/>
            <a:t>sensores</a:t>
          </a:r>
          <a:r>
            <a:rPr lang="en-US" sz="1700" kern="1200"/>
            <a:t> de </a:t>
          </a:r>
          <a:r>
            <a:rPr lang="en-US" sz="1700" kern="1200" err="1"/>
            <a:t>distintos</a:t>
          </a:r>
          <a:r>
            <a:rPr lang="en-US" sz="1700" kern="1200"/>
            <a:t> </a:t>
          </a:r>
          <a:r>
            <a:rPr lang="en-US" sz="1700" kern="1200" err="1"/>
            <a:t>tipos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Ventas, etc</a:t>
          </a:r>
          <a:r>
            <a:rPr lang="en-US" sz="1700" kern="1200">
              <a:latin typeface="Calibri Light" panose="020F0302020204030204"/>
            </a:rPr>
            <a:t>,</a:t>
          </a:r>
          <a:r>
            <a:rPr lang="en-US" sz="1700" kern="1200"/>
            <a:t> </a:t>
          </a:r>
          <a:r>
            <a:rPr lang="en-US" sz="1700" kern="1200" err="1"/>
            <a:t>etc</a:t>
          </a:r>
          <a:endParaRPr lang="en-US" sz="1700" kern="1200"/>
        </a:p>
      </dsp:txBody>
      <dsp:txXfrm>
        <a:off x="0" y="1344601"/>
        <a:ext cx="10905066" cy="2914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BBA3B-587C-4779-855A-673243E6FE23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3C540-EC85-41CF-A0C1-366BD387E8F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97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985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11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47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12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292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13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34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14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888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15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8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16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949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17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34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18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214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19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2066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20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264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21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95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22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22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23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7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24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718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3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0428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4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98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5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013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7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03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8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826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9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98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41805-723F-4927-91A3-E3FA317D2F9D}" type="slidenum">
              <a:rPr lang="en-US" sz="1200">
                <a:latin typeface="Times New Roman"/>
              </a:rPr>
              <a:t>10</a:t>
            </a:fld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47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852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812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13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136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105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64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266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3685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499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5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90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2555-0916-4145-B6BD-47F1F50253D7}" type="datetimeFigureOut">
              <a:rPr lang="es-AR" smtClean="0"/>
              <a:t>2/9/2021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EEC58-01A3-4C83-9C48-EA3B80D558A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309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otaegui@unlam.edu.a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jleta@unlam.edu.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57135A-36CE-4ACE-9E6E-3AAD20F23B0B}"/>
              </a:ext>
            </a:extLst>
          </p:cNvPr>
          <p:cNvSpPr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ln>
                  <a:solidFill>
                    <a:srgbClr val="5B9BD5"/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NoSQL Databases</a:t>
            </a: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F051FE63-37EA-45C6-81F3-767345E20BDA}"/>
              </a:ext>
            </a:extLst>
          </p:cNvPr>
          <p:cNvSpPr txBox="1">
            <a:spLocks/>
          </p:cNvSpPr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err="1"/>
              <a:t>Explotación</a:t>
            </a:r>
            <a:r>
              <a:rPr lang="en-US" sz="4000" b="1"/>
              <a:t> y </a:t>
            </a:r>
            <a:r>
              <a:rPr lang="en-US" sz="4000" b="1" err="1"/>
              <a:t>administración</a:t>
            </a:r>
            <a:r>
              <a:rPr lang="en-US" sz="4000" b="1"/>
              <a:t> de Base de </a:t>
            </a:r>
            <a:r>
              <a:rPr lang="en-US" sz="4000" b="1" err="1"/>
              <a:t>datos</a:t>
            </a:r>
            <a:endParaRPr lang="en-US" sz="4000">
              <a:cs typeface="Calibri" panose="020F0502020204030204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ea typeface="+mn-lt"/>
                <a:cs typeface="+mn-lt"/>
              </a:rPr>
              <a:t>Escuela de </a:t>
            </a:r>
            <a:r>
              <a:rPr lang="en-US" sz="1600" err="1">
                <a:ea typeface="+mn-lt"/>
                <a:cs typeface="+mn-lt"/>
              </a:rPr>
              <a:t>Formación</a:t>
            </a:r>
            <a:r>
              <a:rPr lang="en-US" sz="1600">
                <a:ea typeface="+mn-lt"/>
                <a:cs typeface="+mn-lt"/>
              </a:rPr>
              <a:t> Continua </a:t>
            </a:r>
            <a:r>
              <a:rPr lang="en-US" sz="1600" err="1">
                <a:ea typeface="+mn-lt"/>
                <a:cs typeface="+mn-lt"/>
              </a:rPr>
              <a:t>Licenciatura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Gestión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Tecnológica</a:t>
            </a:r>
            <a:endParaRPr lang="en-US" sz="1600"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b="1">
              <a:cs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2 Subtítulo">
            <a:extLst>
              <a:ext uri="{FF2B5EF4-FFF2-40B4-BE49-F238E27FC236}">
                <a16:creationId xmlns:a16="http://schemas.microsoft.com/office/drawing/2014/main" id="{5256DB14-ED5E-4856-98D6-DC77D74DF863}"/>
              </a:ext>
            </a:extLst>
          </p:cNvPr>
          <p:cNvSpPr txBox="1">
            <a:spLocks/>
          </p:cNvSpPr>
          <p:nvPr/>
        </p:nvSpPr>
        <p:spPr>
          <a:xfrm>
            <a:off x="1154098" y="3178206"/>
            <a:ext cx="10394436" cy="3062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s-AR" sz="3500" dirty="0">
                <a:solidFill>
                  <a:sysClr val="windowText" lastClr="000000"/>
                </a:solidFill>
                <a:latin typeface="Calibri"/>
              </a:rPr>
              <a:t>Docentes:                 </a:t>
            </a:r>
            <a:r>
              <a:rPr lang="es-ES" sz="3500" dirty="0">
                <a:solidFill>
                  <a:schemeClr val="accent1"/>
                </a:solidFill>
                <a:latin typeface="Calibri"/>
              </a:rPr>
              <a:t>expyadmbd.unlam@gmail.com</a:t>
            </a:r>
            <a:endParaRPr lang="es-AR" sz="3500" dirty="0">
              <a:solidFill>
                <a:schemeClr val="accent1"/>
              </a:solidFill>
              <a:latin typeface="Calibri"/>
            </a:endParaRPr>
          </a:p>
          <a:p>
            <a:pPr>
              <a:spcAft>
                <a:spcPts val="600"/>
              </a:spcAft>
              <a:defRPr/>
            </a:pPr>
            <a:r>
              <a:rPr lang="es-ES" sz="3500" dirty="0">
                <a:latin typeface="Calibri"/>
              </a:rPr>
              <a:t>Juan Otaegui	        </a:t>
            </a:r>
            <a:r>
              <a:rPr lang="es-AR" sz="3500" dirty="0">
                <a:latin typeface="Calibri"/>
                <a:hlinkClick r:id="rId3"/>
              </a:rPr>
              <a:t>jotaegui@unlam.edu.ar</a:t>
            </a:r>
            <a:r>
              <a:rPr lang="es-AR" sz="3500" dirty="0">
                <a:latin typeface="Calibri"/>
              </a:rPr>
              <a:t> </a:t>
            </a:r>
            <a:endParaRPr lang="es-AR" sz="3500" dirty="0">
              <a:latin typeface="Calibri"/>
              <a:cs typeface="Calibri"/>
            </a:endParaRPr>
          </a:p>
          <a:p>
            <a:pPr>
              <a:spcAft>
                <a:spcPts val="600"/>
              </a:spcAft>
              <a:defRPr/>
            </a:pPr>
            <a:r>
              <a:rPr lang="es-AR" sz="3500" dirty="0">
                <a:latin typeface="Calibri"/>
              </a:rPr>
              <a:t>José </a:t>
            </a:r>
            <a:r>
              <a:rPr lang="es-AR" sz="3500" dirty="0" err="1">
                <a:latin typeface="Calibri"/>
              </a:rPr>
              <a:t>Leta</a:t>
            </a:r>
            <a:r>
              <a:rPr lang="es-AR" sz="3500" dirty="0">
                <a:latin typeface="Calibri"/>
              </a:rPr>
              <a:t>		        </a:t>
            </a:r>
            <a:r>
              <a:rPr lang="es-AR" sz="3500" dirty="0">
                <a:latin typeface="Calibri"/>
                <a:hlinkClick r:id="rId4"/>
              </a:rPr>
              <a:t>jleta@unlam.edu.ar</a:t>
            </a:r>
          </a:p>
          <a:p>
            <a:pPr>
              <a:spcAft>
                <a:spcPts val="600"/>
              </a:spcAft>
              <a:defRPr/>
            </a:pPr>
            <a:r>
              <a:rPr lang="es-AR" sz="3500" dirty="0">
                <a:latin typeface="Calibri"/>
                <a:cs typeface="Calibri"/>
              </a:rPr>
              <a:t>Alejandro Romero  </a:t>
            </a:r>
            <a:r>
              <a:rPr lang="es-AR" sz="3500" u="sng" dirty="0">
                <a:solidFill>
                  <a:srgbClr val="0070C0"/>
                </a:solidFill>
                <a:latin typeface="Calibri"/>
                <a:cs typeface="Calibri"/>
              </a:rPr>
              <a:t>alejandrom.romero@gmail.com</a:t>
            </a:r>
          </a:p>
          <a:p>
            <a:pPr>
              <a:spcAft>
                <a:spcPts val="600"/>
              </a:spcAft>
              <a:defRPr/>
            </a:pPr>
            <a:endParaRPr lang="es-AR" sz="350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1EA13-6033-4348-BEFE-429185C3B3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Clasificación NoSQL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6F4BA-F74D-4CE8-8690-0F40ED23D98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Marcador de contenido 3" descr="Table&#10;&#10;Description automatically generated">
            <a:extLst>
              <a:ext uri="{FF2B5EF4-FFF2-40B4-BE49-F238E27FC236}">
                <a16:creationId xmlns:a16="http://schemas.microsoft.com/office/drawing/2014/main" id="{E9E9F828-B562-483A-8FE0-A6A163C7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5" y="1628175"/>
            <a:ext cx="11601095" cy="31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60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EC696A-E110-4BFD-AD8C-657BDC578D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06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8090B-B70F-407A-90F5-BBEDF854BA50}"/>
              </a:ext>
            </a:extLst>
          </p:cNvPr>
          <p:cNvSpPr txBox="1">
            <a:spLocks/>
          </p:cNvSpPr>
          <p:nvPr/>
        </p:nvSpPr>
        <p:spPr>
          <a:xfrm>
            <a:off x="838200" y="1638720"/>
            <a:ext cx="3249386" cy="3358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4400" dirty="0"/>
              <a:t>Basados en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AR" sz="4000" dirty="0"/>
              <a:t> Key </a:t>
            </a:r>
            <a:r>
              <a:rPr lang="es-AR" sz="4000" dirty="0" err="1"/>
              <a:t>value</a:t>
            </a:r>
            <a:endParaRPr lang="es-AR" sz="4000" dirty="0" err="1"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s-AR" sz="4000" dirty="0"/>
              <a:t> </a:t>
            </a:r>
            <a:r>
              <a:rPr lang="es-AR" sz="4000" dirty="0" err="1"/>
              <a:t>Column</a:t>
            </a:r>
            <a:endParaRPr lang="es-AR" sz="4000" dirty="0" err="1"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s-AR" sz="4000" dirty="0"/>
              <a:t> </a:t>
            </a:r>
            <a:r>
              <a:rPr lang="es-AR" sz="4000" dirty="0" err="1"/>
              <a:t>Graph</a:t>
            </a:r>
            <a:endParaRPr lang="es-AR" sz="4000" dirty="0" err="1"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s-AR" sz="4000" dirty="0"/>
              <a:t> </a:t>
            </a:r>
            <a:r>
              <a:rPr lang="es-AR" sz="4000" dirty="0" err="1"/>
              <a:t>Document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AR" sz="4000" dirty="0">
              <a:cs typeface="Calibri"/>
            </a:endParaRPr>
          </a:p>
          <a:p>
            <a:endParaRPr lang="es-AR" sz="3600" dirty="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019A29C-87F0-42F5-9401-C56C7A3E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183" y="3823428"/>
            <a:ext cx="2743200" cy="1928638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0CE49FF6-4AF3-46AE-808B-AB0D153AC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087" y="646223"/>
            <a:ext cx="2559586" cy="2242134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7466B3F-3D2E-4FC7-B840-A181EF1CB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256" y="3681779"/>
            <a:ext cx="2054646" cy="249653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AC211FE-6F90-44BF-97B3-20F0950F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701" y="829333"/>
            <a:ext cx="2743200" cy="14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49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F03FC2-3BA4-43DF-9AE8-3820F21B1F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los pares Key - </a:t>
            </a:r>
            <a:r>
              <a:rPr lang="es-AR" err="1"/>
              <a:t>Value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501AEF-2EFB-43FC-8007-95DF3FD5E33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Contiene una Key asociado a una colección de valores (</a:t>
            </a:r>
            <a:r>
              <a:rPr lang="es-AR" dirty="0" err="1"/>
              <a:t>bins</a:t>
            </a:r>
            <a:r>
              <a:rPr lang="es-AR" dirty="0"/>
              <a:t>) .</a:t>
            </a:r>
          </a:p>
          <a:p>
            <a:r>
              <a:rPr lang="es-AR" dirty="0"/>
              <a:t>Designado para procesar “diccionarios”</a:t>
            </a:r>
          </a:p>
          <a:p>
            <a:r>
              <a:rPr lang="es-AR" dirty="0"/>
              <a:t>Los diccionarios contienen una serie de registros con campos y datos.</a:t>
            </a:r>
          </a:p>
          <a:p>
            <a:r>
              <a:rPr lang="es-AR" dirty="0"/>
              <a:t>Estos Registros son guardados y leídos utilizando una </a:t>
            </a:r>
            <a:r>
              <a:rPr lang="es-AR" dirty="0" err="1"/>
              <a:t>key</a:t>
            </a:r>
            <a:r>
              <a:rPr lang="es-AR" dirty="0"/>
              <a:t> que identifica unívocamente al registro.</a:t>
            </a:r>
          </a:p>
          <a:p>
            <a:r>
              <a:rPr lang="es-AR" dirty="0"/>
              <a:t>Se usa cuando se identifica a las sesiones y su información: usuarios, preferencias, datos de compra</a:t>
            </a:r>
          </a:p>
          <a:p>
            <a:r>
              <a:rPr lang="es-AR" dirty="0"/>
              <a:t>No se usa cuando se requiere que las consultas relacionen entidades.</a:t>
            </a:r>
          </a:p>
        </p:txBody>
      </p:sp>
    </p:spTree>
    <p:extLst>
      <p:ext uri="{BB962C8B-B14F-4D97-AF65-F5344CB8AC3E}">
        <p14:creationId xmlns:p14="http://schemas.microsoft.com/office/powerpoint/2010/main" val="633552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0A9E9F-4CB4-4622-A58F-1421506FE1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Ejemplo Amazon </a:t>
            </a:r>
            <a:r>
              <a:rPr lang="es-AR" err="1"/>
              <a:t>Dynamo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44EBB-45F4-4B94-98A0-AB6DBAAFF19F}"/>
              </a:ext>
            </a:extLst>
          </p:cNvPr>
          <p:cNvSpPr txBox="1">
            <a:spLocks/>
          </p:cNvSpPr>
          <p:nvPr/>
        </p:nvSpPr>
        <p:spPr>
          <a:xfrm>
            <a:off x="614855" y="1734203"/>
            <a:ext cx="11130455" cy="434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Solo dispone de dos operaciones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get(key)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returning a list of objects and a context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put(key, context, object) 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no return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AR"/>
              <a:t>Operaciones de “actualización” solo se permiten para una sola </a:t>
            </a:r>
            <a:r>
              <a:rPr lang="es-AR" err="1"/>
              <a:t>key</a:t>
            </a:r>
            <a:r>
              <a:rPr lang="es-A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/>
          </a:p>
          <a:p>
            <a:r>
              <a:rPr lang="es-AR" i="1"/>
              <a:t>“Solo se guardan y buscan datos por una clave primaria y eso conlleva a no permitir otro tipo de consultas cruzadas ni funcionalidades de administración”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83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1536DE-9272-4F13-BF1E-87856BA1E4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Key </a:t>
            </a:r>
            <a:r>
              <a:rPr lang="es-AR" err="1"/>
              <a:t>values</a:t>
            </a:r>
            <a:r>
              <a:rPr lang="es-AR"/>
              <a:t> </a:t>
            </a:r>
            <a:r>
              <a:rPr lang="es-AR" err="1"/>
              <a:t>pairs</a:t>
            </a:r>
            <a:r>
              <a:rPr lang="es-AR"/>
              <a:t> - Ejemplos</a:t>
            </a:r>
          </a:p>
        </p:txBody>
      </p:sp>
      <p:pic>
        <p:nvPicPr>
          <p:cNvPr id="3" name="Imagen 3" descr="Diagram&#10;&#10;Description automatically generated">
            <a:extLst>
              <a:ext uri="{FF2B5EF4-FFF2-40B4-BE49-F238E27FC236}">
                <a16:creationId xmlns:a16="http://schemas.microsoft.com/office/drawing/2014/main" id="{B9D66A35-AA19-4B43-A275-23412CEA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951" y="292483"/>
            <a:ext cx="1242849" cy="1398205"/>
          </a:xfrm>
          <a:prstGeom prst="rect">
            <a:avLst/>
          </a:prstGeom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BEFE322-1B62-4162-AA9E-6B73C5E3A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40469"/>
              </p:ext>
            </p:extLst>
          </p:nvPr>
        </p:nvGraphicFramePr>
        <p:xfrm>
          <a:off x="1601076" y="1975717"/>
          <a:ext cx="32179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682">
                  <a:extLst>
                    <a:ext uri="{9D8B030D-6E8A-4147-A177-3AD203B41FA5}">
                      <a16:colId xmlns:a16="http://schemas.microsoft.com/office/drawing/2014/main" val="269463172"/>
                    </a:ext>
                  </a:extLst>
                </a:gridCol>
                <a:gridCol w="2270236">
                  <a:extLst>
                    <a:ext uri="{9D8B030D-6E8A-4147-A177-3AD203B41FA5}">
                      <a16:colId xmlns:a16="http://schemas.microsoft.com/office/drawing/2014/main" val="2430840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value</a:t>
                      </a:r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(011) 5976 1122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José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(0354)</a:t>
                      </a:r>
                      <a:r>
                        <a:rPr lang="es-AR" baseline="0"/>
                        <a:t> 7873 3423</a:t>
                      </a:r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9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Yesi</a:t>
                      </a:r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(0220) 2345 4322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4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Andre</a:t>
                      </a:r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(011) 8730 2304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52715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0D8A605-6472-4B47-8E72-23760A28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11856"/>
              </p:ext>
            </p:extLst>
          </p:nvPr>
        </p:nvGraphicFramePr>
        <p:xfrm>
          <a:off x="6349124" y="2902817"/>
          <a:ext cx="50046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042">
                  <a:extLst>
                    <a:ext uri="{9D8B030D-6E8A-4147-A177-3AD203B41FA5}">
                      <a16:colId xmlns:a16="http://schemas.microsoft.com/office/drawing/2014/main" val="269463172"/>
                    </a:ext>
                  </a:extLst>
                </a:gridCol>
                <a:gridCol w="3184634">
                  <a:extLst>
                    <a:ext uri="{9D8B030D-6E8A-4147-A177-3AD203B41FA5}">
                      <a16:colId xmlns:a16="http://schemas.microsoft.com/office/drawing/2014/main" val="2430840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value</a:t>
                      </a:r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Artista:1:nombre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Guns</a:t>
                      </a:r>
                      <a:r>
                        <a:rPr lang="es-AR"/>
                        <a:t> and</a:t>
                      </a:r>
                      <a:r>
                        <a:rPr lang="es-AR" baseline="0"/>
                        <a:t> Roses</a:t>
                      </a:r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Artista:1:genero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Hard</a:t>
                      </a:r>
                      <a:r>
                        <a:rPr lang="es-AR"/>
                        <a:t> Rock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9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Artista:2:nombre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Carlos Gardel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4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Artista:2:genero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Tango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52715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44A4668E-7E18-49C5-B3FD-C70D393A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89820"/>
              </p:ext>
            </p:extLst>
          </p:nvPr>
        </p:nvGraphicFramePr>
        <p:xfrm>
          <a:off x="707697" y="4448046"/>
          <a:ext cx="50046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042">
                  <a:extLst>
                    <a:ext uri="{9D8B030D-6E8A-4147-A177-3AD203B41FA5}">
                      <a16:colId xmlns:a16="http://schemas.microsoft.com/office/drawing/2014/main" val="269463172"/>
                    </a:ext>
                  </a:extLst>
                </a:gridCol>
                <a:gridCol w="3184634">
                  <a:extLst>
                    <a:ext uri="{9D8B030D-6E8A-4147-A177-3AD203B41FA5}">
                      <a16:colId xmlns:a16="http://schemas.microsoft.com/office/drawing/2014/main" val="2430840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err="1"/>
                        <a:t>value</a:t>
                      </a:r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8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1234567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YPFD;BUY;1234;283.45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7891011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TECO;SELL;8273;756.87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9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12131415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FRAN;BUY;5678;334.78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4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/>
                        <a:t>26172829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ALUA;SELL;945;487.23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52715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56B16A9-3F7D-4CCB-8042-5B53EDD06F06}"/>
              </a:ext>
            </a:extLst>
          </p:cNvPr>
          <p:cNvSpPr txBox="1"/>
          <p:nvPr/>
        </p:nvSpPr>
        <p:spPr>
          <a:xfrm>
            <a:off x="1601076" y="1648537"/>
            <a:ext cx="174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/>
              <a:t>* Directorio</a:t>
            </a:r>
          </a:p>
        </p:txBody>
      </p:sp>
      <p:sp>
        <p:nvSpPr>
          <p:cNvPr id="10" name="CuadroTexto 8">
            <a:extLst>
              <a:ext uri="{FF2B5EF4-FFF2-40B4-BE49-F238E27FC236}">
                <a16:creationId xmlns:a16="http://schemas.microsoft.com/office/drawing/2014/main" id="{E4FCEEAC-0FEF-48C3-B10A-9E3554FA8BA7}"/>
              </a:ext>
            </a:extLst>
          </p:cNvPr>
          <p:cNvSpPr txBox="1"/>
          <p:nvPr/>
        </p:nvSpPr>
        <p:spPr>
          <a:xfrm>
            <a:off x="6443717" y="2445820"/>
            <a:ext cx="29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/>
              <a:t>* Información de artistas</a:t>
            </a:r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3D5B3572-021E-4321-9131-846500522253}"/>
              </a:ext>
            </a:extLst>
          </p:cNvPr>
          <p:cNvSpPr txBox="1"/>
          <p:nvPr/>
        </p:nvSpPr>
        <p:spPr>
          <a:xfrm>
            <a:off x="521576" y="4078714"/>
            <a:ext cx="564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/>
              <a:t>* Lista de valores (compra, venta, </a:t>
            </a:r>
            <a:r>
              <a:rPr lang="es-AR" i="1" err="1"/>
              <a:t>cant</a:t>
            </a:r>
            <a:r>
              <a:rPr lang="es-AR" i="1"/>
              <a:t>. de shares y precio) </a:t>
            </a:r>
          </a:p>
        </p:txBody>
      </p:sp>
    </p:spTree>
    <p:extLst>
      <p:ext uri="{BB962C8B-B14F-4D97-AF65-F5344CB8AC3E}">
        <p14:creationId xmlns:p14="http://schemas.microsoft.com/office/powerpoint/2010/main" val="25956595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E8CB43-D40C-4DAB-B275-BFE38C41B9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columnas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AFE36-C9AD-4527-BFF2-0A495AC704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Contiene registros que tienen varias columnas asociadas.</a:t>
            </a:r>
          </a:p>
          <a:p>
            <a:r>
              <a:rPr lang="es-AR" dirty="0"/>
              <a:t>Cada registro puede tener distintas columnas. </a:t>
            </a:r>
            <a:r>
              <a:rPr lang="es-AR" sz="2000" i="1" dirty="0"/>
              <a:t>(principal diferencia con RDBMS)</a:t>
            </a:r>
            <a:endParaRPr lang="es-AR" i="1" dirty="0"/>
          </a:p>
          <a:p>
            <a:r>
              <a:rPr lang="es-AR" dirty="0"/>
              <a:t>Una familia de columnas son grupos de datos relacionados que se acceden al mismo tiempo.</a:t>
            </a:r>
          </a:p>
          <a:p>
            <a:r>
              <a:rPr lang="es-AR" dirty="0"/>
              <a:t>Se utilizan para plataformas de blogs, vistas agregadas de logs, administración de contenidos.</a:t>
            </a:r>
          </a:p>
          <a:p>
            <a:r>
              <a:rPr lang="es-AR" dirty="0"/>
              <a:t>Beneficios: compresión, agregación y escalabilidad.</a:t>
            </a:r>
          </a:p>
          <a:p>
            <a:r>
              <a:rPr lang="es-AR" dirty="0"/>
              <a:t>No se utilizan para nuevos desarrollos sino que suelen ser una consecuencia de evolución de los mismos.</a:t>
            </a:r>
          </a:p>
        </p:txBody>
      </p:sp>
    </p:spTree>
    <p:extLst>
      <p:ext uri="{BB962C8B-B14F-4D97-AF65-F5344CB8AC3E}">
        <p14:creationId xmlns:p14="http://schemas.microsoft.com/office/powerpoint/2010/main" val="11518830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2DC941-32E2-4D16-8C77-3D1974467497}"/>
              </a:ext>
            </a:extLst>
          </p:cNvPr>
          <p:cNvSpPr txBox="1">
            <a:spLocks/>
          </p:cNvSpPr>
          <p:nvPr/>
        </p:nvSpPr>
        <p:spPr>
          <a:xfrm>
            <a:off x="349469" y="26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columnas - Ejemplos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477C0A9-D624-431E-B8EC-054B8A46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45" y="210135"/>
            <a:ext cx="3001524" cy="3388223"/>
          </a:xfrm>
          <a:prstGeom prst="rect">
            <a:avLst/>
          </a:prstGeom>
        </p:spPr>
      </p:pic>
      <p:pic>
        <p:nvPicPr>
          <p:cNvPr id="4" name="Imagen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1E8080-2DE7-4160-992D-79D9F3E1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9" y="982856"/>
            <a:ext cx="6781731" cy="58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06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6C0A0-0B8D-43B8-A1B8-F09A14A0C9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columnas - Ejemplos</a:t>
            </a:r>
          </a:p>
        </p:txBody>
      </p:sp>
      <p:pic>
        <p:nvPicPr>
          <p:cNvPr id="3" name="Imagen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546161-E556-45CF-8777-A7F69B8F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77" y="3925614"/>
            <a:ext cx="11472940" cy="2096663"/>
          </a:xfrm>
          <a:prstGeom prst="rect">
            <a:avLst/>
          </a:prstGeom>
        </p:spPr>
      </p:pic>
      <p:pic>
        <p:nvPicPr>
          <p:cNvPr id="4" name="Imagen 6" descr="A picture containing text&#10;&#10;Description automatically generated">
            <a:extLst>
              <a:ext uri="{FF2B5EF4-FFF2-40B4-BE49-F238E27FC236}">
                <a16:creationId xmlns:a16="http://schemas.microsoft.com/office/drawing/2014/main" id="{BF1DF652-39E4-4A86-8518-F17E8B830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145" y="210135"/>
            <a:ext cx="3001524" cy="33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241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DE68C-550C-43A7-B7F7-6FB27356B6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Documentos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EE04B-2A8E-4115-A085-F48186CFED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Guarda documentos en los “valores” para el par </a:t>
            </a:r>
            <a:r>
              <a:rPr lang="es-AR" dirty="0" err="1"/>
              <a:t>key-value</a:t>
            </a:r>
            <a:r>
              <a:rPr lang="es-AR" dirty="0"/>
              <a:t>.</a:t>
            </a:r>
          </a:p>
          <a:p>
            <a:r>
              <a:rPr lang="es-AR" dirty="0"/>
              <a:t>Organiza los datos de forma jerárquica con el concepto de “</a:t>
            </a:r>
            <a:r>
              <a:rPr lang="es-AR" dirty="0" err="1"/>
              <a:t>Collections</a:t>
            </a:r>
            <a:r>
              <a:rPr lang="es-AR" dirty="0"/>
              <a:t>”.</a:t>
            </a:r>
          </a:p>
          <a:p>
            <a:endParaRPr lang="es-AR" dirty="0"/>
          </a:p>
          <a:p>
            <a:r>
              <a:rPr lang="es-AR" dirty="0"/>
              <a:t>Se utilizan en: </a:t>
            </a:r>
            <a:r>
              <a:rPr lang="es-AR" dirty="0" err="1"/>
              <a:t>eCommerce</a:t>
            </a:r>
            <a:r>
              <a:rPr lang="es-AR" dirty="0"/>
              <a:t>, Plataformas 2.0, </a:t>
            </a:r>
            <a:r>
              <a:rPr lang="es-AR" dirty="0" err="1"/>
              <a:t>Analitycs</a:t>
            </a:r>
            <a:r>
              <a:rPr lang="es-AR" dirty="0"/>
              <a:t> en tiempo real.</a:t>
            </a:r>
          </a:p>
          <a:p>
            <a:r>
              <a:rPr lang="es-AR" dirty="0"/>
              <a:t>No se utilizan cuando se requieren hacer consultas complejas con agregaciones y/o operaciones sobre las distintas estructuras.</a:t>
            </a:r>
          </a:p>
          <a:p>
            <a:endParaRPr lang="es-AR" dirty="0"/>
          </a:p>
          <a:p>
            <a:r>
              <a:rPr lang="es-AR" dirty="0"/>
              <a:t>Lotus Notes, Raven o MongoDB son los motores más populares.</a:t>
            </a:r>
          </a:p>
        </p:txBody>
      </p:sp>
    </p:spTree>
    <p:extLst>
      <p:ext uri="{BB962C8B-B14F-4D97-AF65-F5344CB8AC3E}">
        <p14:creationId xmlns:p14="http://schemas.microsoft.com/office/powerpoint/2010/main" val="24283482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874E0D-51F7-4425-982F-93DF73AB81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Basado en Grafos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4F950-A3A6-48F3-840B-CC770B872A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Guarda entidades y relaciones (entre estas entidades) como nodos y aristas de un grafo.</a:t>
            </a:r>
          </a:p>
          <a:p>
            <a:r>
              <a:rPr lang="es-AR"/>
              <a:t>Las entidades tienen propiedades.</a:t>
            </a:r>
          </a:p>
          <a:p>
            <a:r>
              <a:rPr lang="es-AR"/>
              <a:t>“Moverse” y hacer cálculos sobre relaciones partiendo desde entidades es rápido.</a:t>
            </a:r>
          </a:p>
          <a:p>
            <a:r>
              <a:rPr lang="es-AR"/>
              <a:t>Se utilizan en: Dominios con “datos conectados” como redes sociales o datos geográficos geo localizados.</a:t>
            </a:r>
          </a:p>
          <a:p>
            <a:endParaRPr lang="es-AR"/>
          </a:p>
          <a:p>
            <a:r>
              <a:rPr lang="es-AR"/>
              <a:t>Ejemplos: </a:t>
            </a:r>
            <a:r>
              <a:rPr lang="es-AR" err="1"/>
              <a:t>OrientDB</a:t>
            </a:r>
            <a:r>
              <a:rPr lang="es-AR"/>
              <a:t>, </a:t>
            </a:r>
            <a:r>
              <a:rPr lang="es-AR" err="1"/>
              <a:t>FlockDB</a:t>
            </a:r>
            <a:r>
              <a:rPr lang="es-AR"/>
              <a:t>, </a:t>
            </a:r>
            <a:r>
              <a:rPr lang="es-AR" err="1"/>
              <a:t>Infinite</a:t>
            </a:r>
            <a:r>
              <a:rPr lang="es-AR"/>
              <a:t> </a:t>
            </a:r>
            <a:r>
              <a:rPr lang="es-AR" err="1"/>
              <a:t>Graph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84806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165A985-A61C-48F0-93AF-263823DA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4" y="576761"/>
            <a:ext cx="2743200" cy="12426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5CD0CF-9A5A-4C62-B1F9-1114B8A11354}"/>
              </a:ext>
            </a:extLst>
          </p:cNvPr>
          <p:cNvSpPr txBox="1">
            <a:spLocks/>
          </p:cNvSpPr>
          <p:nvPr/>
        </p:nvSpPr>
        <p:spPr>
          <a:xfrm>
            <a:off x="173994" y="2228564"/>
            <a:ext cx="5995322" cy="14548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cs typeface="Calibri"/>
              </a:rPr>
              <a:t>Una </a:t>
            </a:r>
            <a:r>
              <a:rPr lang="en-US" sz="2400" err="1">
                <a:cs typeface="Calibri"/>
              </a:rPr>
              <a:t>colección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organizada</a:t>
            </a:r>
            <a:r>
              <a:rPr lang="en-US" sz="2400">
                <a:cs typeface="Calibri"/>
              </a:rPr>
              <a:t> de </a:t>
            </a:r>
            <a:r>
              <a:rPr lang="en-US" sz="2400" err="1">
                <a:cs typeface="Calibri"/>
              </a:rPr>
              <a:t>datos</a:t>
            </a:r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Modela</a:t>
            </a:r>
            <a:r>
              <a:rPr lang="en-US" sz="2400">
                <a:cs typeface="Calibri"/>
              </a:rPr>
              <a:t> al </a:t>
            </a:r>
            <a:r>
              <a:rPr lang="en-US" sz="2400" err="1">
                <a:cs typeface="Calibri"/>
              </a:rPr>
              <a:t>mundo</a:t>
            </a:r>
            <a:r>
              <a:rPr lang="en-US" sz="2400">
                <a:cs typeface="Calibri"/>
              </a:rPr>
              <a:t> real</a:t>
            </a:r>
          </a:p>
          <a:p>
            <a:r>
              <a:rPr lang="en-US" sz="2400">
                <a:cs typeface="Calibri"/>
              </a:rPr>
              <a:t>Es </a:t>
            </a:r>
            <a:r>
              <a:rPr lang="en-US" sz="2400" err="1">
                <a:cs typeface="Calibri"/>
              </a:rPr>
              <a:t>construida</a:t>
            </a:r>
            <a:r>
              <a:rPr lang="en-US" sz="2400">
                <a:cs typeface="Calibri"/>
              </a:rPr>
              <a:t> con un </a:t>
            </a:r>
            <a:r>
              <a:rPr lang="en-US" sz="2400" err="1">
                <a:cs typeface="Calibri"/>
              </a:rPr>
              <a:t>propósito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específico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D63DA88-3B61-403F-9B2B-D938842F4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58" y="202563"/>
            <a:ext cx="4707874" cy="61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3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7493B1-4908-4D5F-83A3-C026D53DAED2}"/>
              </a:ext>
            </a:extLst>
          </p:cNvPr>
          <p:cNvSpPr txBox="1">
            <a:spLocks/>
          </p:cNvSpPr>
          <p:nvPr/>
        </p:nvSpPr>
        <p:spPr>
          <a:xfrm>
            <a:off x="403368" y="1176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err="1"/>
              <a:t>Orient</a:t>
            </a:r>
            <a:r>
              <a:rPr lang="es-AR" dirty="0"/>
              <a:t> DB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DC1694BD-1266-4D3C-8089-A2A96D9D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39" y="898634"/>
            <a:ext cx="8904890" cy="59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587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FA70B6-3685-4487-A354-65F7A78D7D20}"/>
              </a:ext>
            </a:extLst>
          </p:cNvPr>
          <p:cNvSpPr txBox="1">
            <a:spLocks/>
          </p:cNvSpPr>
          <p:nvPr/>
        </p:nvSpPr>
        <p:spPr>
          <a:xfrm>
            <a:off x="472967" y="1090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/>
              <a:t>Resumen (de lo importante)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3C0E4-F925-4F93-A4C0-11D4E95C0154}"/>
              </a:ext>
            </a:extLst>
          </p:cNvPr>
          <p:cNvSpPr txBox="1">
            <a:spLocks/>
          </p:cNvSpPr>
          <p:nvPr/>
        </p:nvSpPr>
        <p:spPr>
          <a:xfrm>
            <a:off x="472967" y="1212713"/>
            <a:ext cx="11571888" cy="5202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No requiere un ESQUEMA.</a:t>
            </a:r>
          </a:p>
          <a:p>
            <a:r>
              <a:rPr lang="es-AR" dirty="0"/>
              <a:t>Es fácil de distribuir.</a:t>
            </a:r>
          </a:p>
          <a:p>
            <a:r>
              <a:rPr lang="es-AR" dirty="0"/>
              <a:t>No se cuenta con SQL</a:t>
            </a:r>
          </a:p>
          <a:p>
            <a:pPr lvl="1"/>
            <a:r>
              <a:rPr lang="es-AR" dirty="0"/>
              <a:t>JOINS</a:t>
            </a:r>
          </a:p>
          <a:p>
            <a:pPr lvl="1"/>
            <a:r>
              <a:rPr lang="es-AR" dirty="0"/>
              <a:t>GROUPS </a:t>
            </a:r>
          </a:p>
          <a:p>
            <a:pPr lvl="1"/>
            <a:r>
              <a:rPr lang="es-AR" dirty="0"/>
              <a:t>TRANSACCIONES</a:t>
            </a:r>
          </a:p>
          <a:p>
            <a:pPr lvl="1"/>
            <a:r>
              <a:rPr lang="es-AR" dirty="0"/>
              <a:t>Aplicaciones basadas en SQL</a:t>
            </a:r>
          </a:p>
          <a:p>
            <a:r>
              <a:rPr lang="es-AR" dirty="0"/>
              <a:t>Se suele utilizar para fuentes con mucho volumen y datos </a:t>
            </a:r>
            <a:r>
              <a:rPr lang="es-AR" dirty="0" err="1"/>
              <a:t>semi-estructurados</a:t>
            </a:r>
            <a:endParaRPr lang="es-AR" dirty="0"/>
          </a:p>
          <a:p>
            <a:pPr lvl="1"/>
            <a:r>
              <a:rPr lang="es-AR" dirty="0" err="1"/>
              <a:t>LOGs</a:t>
            </a:r>
            <a:r>
              <a:rPr lang="es-AR" dirty="0"/>
              <a:t>, Redes Sociales, Internet 2.0</a:t>
            </a:r>
          </a:p>
          <a:p>
            <a:r>
              <a:rPr lang="es-AR" dirty="0"/>
              <a:t>Los Instituciones tienden a utilizar modelos híbridos que utilizan distintas tecnologías de bases de datos según las necesidades.</a:t>
            </a:r>
          </a:p>
        </p:txBody>
      </p:sp>
    </p:spTree>
    <p:extLst>
      <p:ext uri="{BB962C8B-B14F-4D97-AF65-F5344CB8AC3E}">
        <p14:creationId xmlns:p14="http://schemas.microsoft.com/office/powerpoint/2010/main" val="39556788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78BBF97-5ADB-4C25-AA1A-8479BEDC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05" y="2485632"/>
            <a:ext cx="2743200" cy="31720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9822BEC-1851-47E0-91AB-F7C333D81E1A}"/>
              </a:ext>
            </a:extLst>
          </p:cNvPr>
          <p:cNvSpPr txBox="1">
            <a:spLocks/>
          </p:cNvSpPr>
          <p:nvPr/>
        </p:nvSpPr>
        <p:spPr>
          <a:xfrm>
            <a:off x="454606" y="430424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MONGODB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AFB9338-22D5-4BC0-90E9-551CEBAE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48" y="3543401"/>
            <a:ext cx="2743200" cy="22020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2ADA75-1E67-4DD3-A50B-054F7BFAE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684" y="1526426"/>
            <a:ext cx="2743200" cy="1131952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A6F5E35-5125-4CC3-8488-39BD502F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966" y="3592688"/>
            <a:ext cx="1476261" cy="210551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D718CF-BA1C-41BE-B0B7-3CF8C6D1B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950" y="905377"/>
            <a:ext cx="3219450" cy="16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96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76A65BF-93E4-4FA4-A1D9-4A12C81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08" y="3027697"/>
            <a:ext cx="3431754" cy="2748920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33BE91A4-0515-48E1-8C25-C6C5C7CB2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38" y="1715361"/>
            <a:ext cx="2743200" cy="261937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0A381EC-8689-4E05-A35C-0A541859ACD5}"/>
              </a:ext>
            </a:extLst>
          </p:cNvPr>
          <p:cNvSpPr txBox="1">
            <a:spLocks/>
          </p:cNvSpPr>
          <p:nvPr/>
        </p:nvSpPr>
        <p:spPr>
          <a:xfrm>
            <a:off x="454606" y="430424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55598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C769DC1-A2E5-461D-BBDB-5F203FC4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00" y="2554996"/>
            <a:ext cx="2743200" cy="3657600"/>
          </a:xfrm>
          <a:prstGeom prst="rect">
            <a:avLst/>
          </a:prstGeom>
        </p:spPr>
      </p:pic>
      <p:pic>
        <p:nvPicPr>
          <p:cNvPr id="3" name="Picture 3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95C2AE76-01B4-4712-ABF0-4E929A86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328" y="2554996"/>
            <a:ext cx="2743200" cy="36576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3E73AF3-315E-4567-AC14-B4BA5CAFBB51}"/>
              </a:ext>
            </a:extLst>
          </p:cNvPr>
          <p:cNvSpPr txBox="1">
            <a:spLocks/>
          </p:cNvSpPr>
          <p:nvPr/>
        </p:nvSpPr>
        <p:spPr>
          <a:xfrm>
            <a:off x="454606" y="430424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MONGODB</a:t>
            </a:r>
          </a:p>
          <a:p>
            <a:r>
              <a:rPr lang="es-AR" sz="2400" dirty="0">
                <a:cs typeface="Calibri Light"/>
              </a:rPr>
              <a:t>Nuestra Implementación</a:t>
            </a:r>
            <a:endParaRPr lang="es-AR" dirty="0">
              <a:cs typeface="Calibri Light"/>
            </a:endParaRPr>
          </a:p>
        </p:txBody>
      </p:sp>
      <p:pic>
        <p:nvPicPr>
          <p:cNvPr id="10" name="Picture 6" descr="Diagram&#10;&#10;Description automatically generated">
            <a:extLst>
              <a:ext uri="{FF2B5EF4-FFF2-40B4-BE49-F238E27FC236}">
                <a16:creationId xmlns:a16="http://schemas.microsoft.com/office/drawing/2014/main" id="{5B4D72CC-060B-46C0-A765-94F96732B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154" y="1279705"/>
            <a:ext cx="3339946" cy="1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06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6EA05DC-198F-4C33-99BC-C59FC5E3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81" y="277398"/>
            <a:ext cx="4359008" cy="305322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FB03F9-30F6-4071-9D64-45BA6641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99" y="1339941"/>
            <a:ext cx="6130886" cy="49125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B56B-B19D-487E-81E0-8789BD8D48E1}"/>
              </a:ext>
            </a:extLst>
          </p:cNvPr>
          <p:cNvSpPr txBox="1">
            <a:spLocks/>
          </p:cNvSpPr>
          <p:nvPr/>
        </p:nvSpPr>
        <p:spPr>
          <a:xfrm>
            <a:off x="5691608" y="539311"/>
            <a:ext cx="4792648" cy="582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cs typeface="Calibri"/>
              </a:rPr>
              <a:t>3ra. </a:t>
            </a:r>
            <a:r>
              <a:rPr lang="en-US" sz="2400" err="1">
                <a:cs typeface="Calibri"/>
              </a:rPr>
              <a:t>Revolución</a:t>
            </a:r>
            <a:r>
              <a:rPr lang="en-US" sz="2400">
                <a:cs typeface="Calibri"/>
              </a:rPr>
              <a:t> de las bases de </a:t>
            </a:r>
            <a:r>
              <a:rPr lang="en-US" sz="2400" err="1">
                <a:cs typeface="Calibri"/>
              </a:rPr>
              <a:t>datos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9875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B56B-B19D-487E-81E0-8789BD8D48E1}"/>
              </a:ext>
            </a:extLst>
          </p:cNvPr>
          <p:cNvSpPr txBox="1">
            <a:spLocks/>
          </p:cNvSpPr>
          <p:nvPr/>
        </p:nvSpPr>
        <p:spPr>
          <a:xfrm>
            <a:off x="173994" y="236347"/>
            <a:ext cx="4792648" cy="582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cs typeface="Calibri"/>
              </a:rPr>
              <a:t>3ra. </a:t>
            </a:r>
            <a:r>
              <a:rPr lang="en-US" sz="2400" err="1">
                <a:cs typeface="Calibri"/>
              </a:rPr>
              <a:t>Revolución</a:t>
            </a:r>
            <a:r>
              <a:rPr lang="en-US" sz="2400">
                <a:cs typeface="Calibri"/>
              </a:rPr>
              <a:t> de las bases de </a:t>
            </a:r>
            <a:r>
              <a:rPr lang="en-US" sz="2400" err="1">
                <a:cs typeface="Calibri"/>
              </a:rPr>
              <a:t>datos</a:t>
            </a:r>
            <a:endParaRPr lang="en-US" sz="240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774D9B-BF8A-47DD-802A-D8DD7638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2" y="818003"/>
            <a:ext cx="3294043" cy="3294043"/>
          </a:xfrm>
          <a:prstGeom prst="rect">
            <a:avLst/>
          </a:prstGeom>
        </p:spPr>
      </p:pic>
      <p:pic>
        <p:nvPicPr>
          <p:cNvPr id="3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F2B8F9A9-3EB9-4BE9-B77B-DB582B1F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99" y="2788339"/>
            <a:ext cx="6791898" cy="37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3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92B56B-B19D-487E-81E0-8789BD8D48E1}"/>
              </a:ext>
            </a:extLst>
          </p:cNvPr>
          <p:cNvSpPr txBox="1">
            <a:spLocks/>
          </p:cNvSpPr>
          <p:nvPr/>
        </p:nvSpPr>
        <p:spPr>
          <a:xfrm>
            <a:off x="173994" y="236347"/>
            <a:ext cx="4792648" cy="582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cs typeface="Calibri"/>
              </a:rPr>
              <a:t>3ra. </a:t>
            </a:r>
            <a:r>
              <a:rPr lang="en-US" sz="2400" err="1">
                <a:cs typeface="Calibri"/>
              </a:rPr>
              <a:t>Revolución</a:t>
            </a:r>
            <a:r>
              <a:rPr lang="en-US" sz="2400">
                <a:cs typeface="Calibri"/>
              </a:rPr>
              <a:t> de las bases de </a:t>
            </a:r>
            <a:r>
              <a:rPr lang="en-US" sz="2400" err="1">
                <a:cs typeface="Calibri"/>
              </a:rPr>
              <a:t>datos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01A5EE-A775-480A-99B0-F6F6C78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3" y="926694"/>
            <a:ext cx="5166910" cy="313174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2FAA060-3C22-40FF-8231-F5C1B836B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19" y="2732869"/>
            <a:ext cx="4542621" cy="37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1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C9458-58F2-4170-B994-44A52FAA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BIG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E129AE-1390-451C-8308-7678CE94D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887798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Imagen 6" descr="Diagrama&#10;&#10;Descripción generada automáticamente">
            <a:extLst>
              <a:ext uri="{FF2B5EF4-FFF2-40B4-BE49-F238E27FC236}">
                <a16:creationId xmlns:a16="http://schemas.microsoft.com/office/drawing/2014/main" id="{269B172B-DFC0-4A5F-85B0-8A2C6D08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846" y="3458917"/>
            <a:ext cx="2743200" cy="25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9F6C699-AD03-43DF-83E0-BB86BDB8A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9" t="19393" r="19905" b="30523"/>
          <a:stretch/>
        </p:blipFill>
        <p:spPr>
          <a:xfrm>
            <a:off x="1138465" y="769345"/>
            <a:ext cx="10080325" cy="53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380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9D97F1-3639-4D5A-89B6-46074822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10" y="955761"/>
            <a:ext cx="4616067" cy="3321489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44CCA1B-9DC8-4176-90E8-88BDE1FAB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303" y="3029112"/>
            <a:ext cx="5084284" cy="3012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439E37-3622-47F8-A96D-7D1A5A345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709" y="1044537"/>
            <a:ext cx="3462968" cy="1170083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70D75DBA-DB5E-4F83-889A-01E860C41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581" y="4600460"/>
            <a:ext cx="1944478" cy="19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DB3962-39F1-43B8-9C40-513C9FB2299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4789631" cy="706726"/>
          </a:xfrm>
          <a:prstGeom prst="rect">
            <a:avLst/>
          </a:prstGeom>
        </p:spPr>
        <p:txBody>
          <a:bodyPr lIns="91440" tIns="45720" rIns="91440" bIns="4572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solidFill>
                  <a:srgbClr val="000000"/>
                </a:solidFill>
                <a:cs typeface="Calibri Light"/>
              </a:rPr>
              <a:t>NoSQL - Caracteristicas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E53FD7-3DAE-4D89-9D84-313D57DBD676}"/>
              </a:ext>
            </a:extLst>
          </p:cNvPr>
          <p:cNvSpPr txBox="1">
            <a:spLocks/>
          </p:cNvSpPr>
          <p:nvPr/>
        </p:nvSpPr>
        <p:spPr>
          <a:xfrm>
            <a:off x="1863248" y="2017408"/>
            <a:ext cx="8749538" cy="404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cs typeface="Calibri"/>
              </a:rPr>
              <a:t>Implementa</a:t>
            </a:r>
            <a:r>
              <a:rPr lang="en-US" sz="2400" dirty="0">
                <a:cs typeface="Calibri"/>
              </a:rPr>
              <a:t> un </a:t>
            </a:r>
            <a:r>
              <a:rPr lang="en-US" sz="2400" dirty="0" err="1">
                <a:cs typeface="Calibri"/>
              </a:rPr>
              <a:t>modelo</a:t>
            </a:r>
            <a:r>
              <a:rPr lang="en-US" sz="2400" dirty="0">
                <a:cs typeface="Calibri"/>
              </a:rPr>
              <a:t> no </a:t>
            </a:r>
            <a:r>
              <a:rPr lang="en-US" sz="2400" dirty="0" err="1">
                <a:cs typeface="Calibri"/>
              </a:rPr>
              <a:t>relacional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Se </a:t>
            </a:r>
            <a:r>
              <a:rPr lang="en-US" sz="2400" dirty="0" err="1">
                <a:cs typeface="Calibri"/>
              </a:rPr>
              <a:t>enfoca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en</a:t>
            </a:r>
            <a:r>
              <a:rPr lang="en-US" sz="2400" dirty="0">
                <a:cs typeface="Calibri"/>
              </a:rPr>
              <a:t> la </a:t>
            </a:r>
            <a:r>
              <a:rPr lang="en-US" sz="2400" dirty="0" err="1">
                <a:cs typeface="Calibri"/>
              </a:rPr>
              <a:t>distribucion</a:t>
            </a:r>
            <a:r>
              <a:rPr lang="en-US" sz="2400" dirty="0">
                <a:cs typeface="Calibri"/>
              </a:rPr>
              <a:t> de los </a:t>
            </a:r>
            <a:r>
              <a:rPr lang="en-US" sz="2400" dirty="0" err="1">
                <a:cs typeface="Calibri"/>
              </a:rPr>
              <a:t>datos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Se </a:t>
            </a:r>
            <a:r>
              <a:rPr lang="en-US" sz="2400" dirty="0" err="1">
                <a:cs typeface="Calibri"/>
              </a:rPr>
              <a:t>enfoca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en</a:t>
            </a:r>
            <a:r>
              <a:rPr lang="en-US" sz="2400" dirty="0">
                <a:cs typeface="Calibri"/>
              </a:rPr>
              <a:t> la </a:t>
            </a:r>
            <a:r>
              <a:rPr lang="en-US" sz="2400" dirty="0" err="1">
                <a:cs typeface="Calibri"/>
              </a:rPr>
              <a:t>escalabilidad</a:t>
            </a:r>
            <a:r>
              <a:rPr lang="en-US" sz="2400" dirty="0">
                <a:cs typeface="Calibri"/>
              </a:rPr>
              <a:t> horizontal</a:t>
            </a:r>
          </a:p>
          <a:p>
            <a:r>
              <a:rPr lang="en-US" sz="2400" dirty="0">
                <a:cs typeface="Calibri"/>
              </a:rPr>
              <a:t>Las </a:t>
            </a:r>
            <a:r>
              <a:rPr lang="en-US" sz="2400" dirty="0" err="1">
                <a:cs typeface="Calibri"/>
              </a:rPr>
              <a:t>restricciones</a:t>
            </a:r>
            <a:r>
              <a:rPr lang="en-US" sz="2400" dirty="0">
                <a:cs typeface="Calibri"/>
              </a:rPr>
              <a:t> de </a:t>
            </a:r>
            <a:r>
              <a:rPr lang="en-US" sz="2400" dirty="0" err="1">
                <a:cs typeface="Calibri"/>
              </a:rPr>
              <a:t>esquema</a:t>
            </a:r>
            <a:r>
              <a:rPr lang="en-US" sz="2400" dirty="0">
                <a:cs typeface="Calibri"/>
              </a:rPr>
              <a:t> son </a:t>
            </a:r>
            <a:r>
              <a:rPr lang="en-US" sz="2400" dirty="0" err="1">
                <a:cs typeface="Calibri"/>
              </a:rPr>
              <a:t>débiles</a:t>
            </a:r>
            <a:r>
              <a:rPr lang="en-US" sz="2400" dirty="0">
                <a:cs typeface="Calibri"/>
              </a:rPr>
              <a:t> o no </a:t>
            </a:r>
            <a:r>
              <a:rPr lang="en-US" sz="2400" dirty="0" err="1">
                <a:cs typeface="Calibri"/>
              </a:rPr>
              <a:t>existen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La </a:t>
            </a:r>
            <a:r>
              <a:rPr lang="en-US" sz="2400" dirty="0" err="1">
                <a:cs typeface="Calibri"/>
              </a:rPr>
              <a:t>replicación</a:t>
            </a:r>
            <a:r>
              <a:rPr lang="en-US" sz="2400" dirty="0">
                <a:cs typeface="Calibri"/>
              </a:rPr>
              <a:t> de </a:t>
            </a:r>
            <a:r>
              <a:rPr lang="en-US" sz="2400" dirty="0" err="1">
                <a:cs typeface="Calibri"/>
              </a:rPr>
              <a:t>datos</a:t>
            </a:r>
            <a:r>
              <a:rPr lang="en-US" sz="2400" dirty="0">
                <a:cs typeface="Calibri"/>
              </a:rPr>
              <a:t> es </a:t>
            </a:r>
            <a:r>
              <a:rPr lang="en-US" sz="2400" dirty="0" err="1">
                <a:cs typeface="Calibri"/>
              </a:rPr>
              <a:t>fácil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El </a:t>
            </a:r>
            <a:r>
              <a:rPr lang="en-US" sz="2400" dirty="0" err="1">
                <a:cs typeface="Calibri"/>
              </a:rPr>
              <a:t>acceso</a:t>
            </a:r>
            <a:r>
              <a:rPr lang="en-US" sz="2400" dirty="0">
                <a:cs typeface="Calibri"/>
              </a:rPr>
              <a:t> es </a:t>
            </a:r>
            <a:r>
              <a:rPr lang="en-US" sz="2400" dirty="0" err="1">
                <a:cs typeface="Calibri"/>
              </a:rPr>
              <a:t>fácil</a:t>
            </a:r>
            <a:r>
              <a:rPr lang="en-US" sz="2400" dirty="0">
                <a:cs typeface="Calibri"/>
              </a:rPr>
              <a:t> y </a:t>
            </a:r>
            <a:r>
              <a:rPr lang="en-US" sz="2400" dirty="0" err="1">
                <a:cs typeface="Calibri"/>
              </a:rPr>
              <a:t>provisto</a:t>
            </a:r>
            <a:r>
              <a:rPr lang="en-US" sz="2400" dirty="0">
                <a:cs typeface="Calibri"/>
              </a:rPr>
              <a:t> a </a:t>
            </a:r>
            <a:r>
              <a:rPr lang="en-US" sz="2400" dirty="0" err="1">
                <a:cs typeface="Calibri"/>
              </a:rPr>
              <a:t>partir</a:t>
            </a:r>
            <a:r>
              <a:rPr lang="en-US" sz="2400" dirty="0">
                <a:cs typeface="Calibri"/>
              </a:rPr>
              <a:t> de una API</a:t>
            </a:r>
          </a:p>
          <a:p>
            <a:r>
              <a:rPr lang="en-US" sz="2400" dirty="0" err="1">
                <a:cs typeface="Calibri"/>
              </a:rPr>
              <a:t>Utiliza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el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modelo</a:t>
            </a:r>
            <a:r>
              <a:rPr lang="en-US" sz="2400" dirty="0">
                <a:cs typeface="Calibri"/>
              </a:rPr>
              <a:t> de </a:t>
            </a:r>
            <a:r>
              <a:rPr lang="en-US" sz="2400" dirty="0" err="1">
                <a:cs typeface="Calibri"/>
              </a:rPr>
              <a:t>consistencia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como</a:t>
            </a:r>
            <a:r>
              <a:rPr lang="en-US" sz="2400" dirty="0">
                <a:cs typeface="Calibri"/>
              </a:rPr>
              <a:t> BASE</a:t>
            </a:r>
          </a:p>
          <a:p>
            <a:r>
              <a:rPr lang="en-US" sz="2400" dirty="0">
                <a:cs typeface="Calibri"/>
              </a:rPr>
              <a:t>No </a:t>
            </a:r>
            <a:r>
              <a:rPr lang="en-US" sz="2400" dirty="0" err="1">
                <a:cs typeface="Calibri"/>
              </a:rPr>
              <a:t>utiliza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el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modelo</a:t>
            </a:r>
            <a:r>
              <a:rPr lang="en-US" sz="2400" dirty="0">
                <a:cs typeface="Calibri"/>
              </a:rPr>
              <a:t> de </a:t>
            </a:r>
            <a:r>
              <a:rPr lang="en-US" sz="2400" dirty="0" err="1">
                <a:cs typeface="Calibri"/>
              </a:rPr>
              <a:t>consistencia</a:t>
            </a:r>
            <a:r>
              <a:rPr lang="en-US" sz="2400" dirty="0">
                <a:cs typeface="Calibri"/>
              </a:rPr>
              <a:t> ACID</a:t>
            </a: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C3EAB6-B87C-4F04-88DB-8A17BEB7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09" y="2015432"/>
            <a:ext cx="1549706" cy="2129399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7F3336D-1B4D-40AF-990D-30EDCF97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74" y="698421"/>
            <a:ext cx="3339946" cy="1182941"/>
          </a:xfrm>
          <a:prstGeom prst="rect">
            <a:avLst/>
          </a:prstGeom>
        </p:spPr>
      </p:pic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D0060D86-D8C5-4560-9AAD-8D8183B4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099" y="4309200"/>
            <a:ext cx="2743200" cy="22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5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Panorámica</PresentationFormat>
  <Paragraphs>152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BIG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Databases</dc:title>
  <dc:creator>Juan</dc:creator>
  <cp:lastModifiedBy>JUAN CARLOS OTAEGUI</cp:lastModifiedBy>
  <cp:revision>106</cp:revision>
  <dcterms:created xsi:type="dcterms:W3CDTF">2019-08-13T01:32:23Z</dcterms:created>
  <dcterms:modified xsi:type="dcterms:W3CDTF">2021-09-03T10:54:33Z</dcterms:modified>
</cp:coreProperties>
</file>